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72" r:id="rId4"/>
    <p:sldId id="260" r:id="rId5"/>
    <p:sldId id="275" r:id="rId6"/>
    <p:sldId id="271" r:id="rId7"/>
    <p:sldId id="276" r:id="rId8"/>
    <p:sldId id="273" r:id="rId9"/>
    <p:sldId id="274" r:id="rId10"/>
    <p:sldId id="261" r:id="rId11"/>
    <p:sldId id="277" r:id="rId12"/>
    <p:sldId id="263" r:id="rId13"/>
    <p:sldId id="264" r:id="rId14"/>
    <p:sldId id="265" r:id="rId15"/>
    <p:sldId id="266" r:id="rId16"/>
    <p:sldId id="267" r:id="rId17"/>
    <p:sldId id="283" r:id="rId18"/>
    <p:sldId id="278" r:id="rId19"/>
    <p:sldId id="279" r:id="rId20"/>
    <p:sldId id="280" r:id="rId21"/>
    <p:sldId id="282" r:id="rId22"/>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443" y="7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25330B3-1E64-4511-B119-0C72856087C1}"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564856-D8B9-4C1E-AFFB-9DB2A16605BC}" type="datetimeFigureOut">
              <a:rPr lang="zh-TW" altLang="en-US" smtClean="0"/>
              <a:pPr/>
              <a:t>2016/2/3</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330B3-1E64-4511-B119-0C72856087C1}"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p:nvPr/>
        </p:nvPicPr>
        <p:blipFill>
          <a:blip r:embed="rId2" cstate="print"/>
          <a:srcRect l="1264" t="20542" r="89887" b="64108"/>
          <a:stretch>
            <a:fillRect/>
          </a:stretch>
        </p:blipFill>
        <p:spPr bwMode="auto">
          <a:xfrm>
            <a:off x="4057010" y="1628800"/>
            <a:ext cx="1190643" cy="1645868"/>
          </a:xfrm>
          <a:prstGeom prst="rect">
            <a:avLst/>
          </a:prstGeom>
          <a:noFill/>
          <a:ln w="9525">
            <a:noFill/>
            <a:miter lim="800000"/>
            <a:headEnd/>
            <a:tailEnd/>
          </a:ln>
        </p:spPr>
      </p:pic>
      <p:sp>
        <p:nvSpPr>
          <p:cNvPr id="1025" name="Rectangle 1"/>
          <p:cNvSpPr>
            <a:spLocks noChangeArrowheads="1"/>
          </p:cNvSpPr>
          <p:nvPr/>
        </p:nvSpPr>
        <p:spPr bwMode="auto">
          <a:xfrm>
            <a:off x="107504" y="3645024"/>
            <a:ext cx="889718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3600" i="0" u="none" strike="noStrike" cap="none" normalizeH="0" baseline="0" dirty="0" smtClean="0">
                <a:ln>
                  <a:noFill/>
                </a:ln>
                <a:solidFill>
                  <a:schemeClr val="tx1">
                    <a:lumMod val="65000"/>
                    <a:lumOff val="35000"/>
                  </a:schemeClr>
                </a:solidFill>
                <a:effectLst/>
                <a:latin typeface="微軟正黑體" panose="020B0604030504040204" pitchFamily="34" charset="-120"/>
                <a:ea typeface="微軟正黑體" panose="020B0604030504040204" pitchFamily="34" charset="-120"/>
                <a:cs typeface="Times New Roman" pitchFamily="18" charset="0"/>
              </a:rPr>
              <a:t>2016</a:t>
            </a:r>
            <a:r>
              <a:rPr kumimoji="1" lang="zh-TW" altLang="en-US" sz="3600" i="0" u="none" strike="noStrike" cap="none" normalizeH="0" baseline="0" dirty="0" smtClean="0">
                <a:ln>
                  <a:noFill/>
                </a:ln>
                <a:solidFill>
                  <a:schemeClr val="tx1">
                    <a:lumMod val="65000"/>
                    <a:lumOff val="35000"/>
                  </a:schemeClr>
                </a:solidFill>
                <a:effectLst/>
                <a:latin typeface="微軟正黑體" panose="020B0604030504040204" pitchFamily="34" charset="-120"/>
                <a:ea typeface="微軟正黑體" panose="020B0604030504040204" pitchFamily="34" charset="-120"/>
                <a:cs typeface="Times New Roman" pitchFamily="18" charset="0"/>
              </a:rPr>
              <a:t> </a:t>
            </a:r>
            <a:r>
              <a:rPr kumimoji="1" lang="en-US" altLang="zh-TW" sz="3600" i="0" u="none" strike="noStrike" cap="none" normalizeH="0" baseline="0" dirty="0" smtClean="0">
                <a:ln>
                  <a:noFill/>
                </a:ln>
                <a:solidFill>
                  <a:schemeClr val="tx1">
                    <a:lumMod val="65000"/>
                    <a:lumOff val="35000"/>
                  </a:schemeClr>
                </a:solidFill>
                <a:effectLst/>
                <a:latin typeface="微軟正黑體" panose="020B0604030504040204" pitchFamily="34" charset="-120"/>
                <a:ea typeface="微軟正黑體" panose="020B0604030504040204" pitchFamily="34" charset="-120"/>
                <a:cs typeface="Times New Roman" pitchFamily="18" charset="0"/>
              </a:rPr>
              <a:t>Red Dot Award </a:t>
            </a:r>
            <a:r>
              <a:rPr kumimoji="1" lang="zh-TW" altLang="en-US" sz="3600"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itchFamily="18" charset="0"/>
              </a:rPr>
              <a:t>報名方式</a:t>
            </a:r>
            <a:r>
              <a:rPr kumimoji="1" lang="zh-TW" altLang="en-US" sz="3600" dirty="0" smtClean="0">
                <a:solidFill>
                  <a:schemeClr val="tx1">
                    <a:lumMod val="65000"/>
                    <a:lumOff val="35000"/>
                  </a:schemeClr>
                </a:solidFill>
                <a:latin typeface="微軟正黑體" panose="020B0604030504040204" pitchFamily="34" charset="-120"/>
                <a:ea typeface="微軟正黑體" panose="020B0604030504040204" pitchFamily="34" charset="-120"/>
                <a:cs typeface="Times New Roman" pitchFamily="18" charset="0"/>
              </a:rPr>
              <a:t>及上傳規定</a:t>
            </a:r>
            <a:endParaRPr kumimoji="1" lang="zh-TW" altLang="en-US" sz="4000" i="0" u="none" strike="noStrike" cap="none" normalizeH="0" baseline="0" dirty="0" smtClean="0">
              <a:ln>
                <a:noFill/>
              </a:ln>
              <a:solidFill>
                <a:schemeClr val="tx1">
                  <a:lumMod val="65000"/>
                  <a:lumOff val="35000"/>
                </a:schemeClr>
              </a:solidFill>
              <a:effectLst/>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3347864" y="6450483"/>
            <a:ext cx="3456384" cy="338554"/>
          </a:xfrm>
          <a:prstGeom prst="rect">
            <a:avLst/>
          </a:prstGeom>
          <a:noFill/>
        </p:spPr>
        <p:txBody>
          <a:bodyPr wrap="square" rtlCol="0">
            <a:spAutoFit/>
          </a:bodyPr>
          <a:lstStyle/>
          <a:p>
            <a:r>
              <a:rPr kumimoji="1" lang="zh-TW" altLang="en-US" sz="1600" b="1" dirty="0">
                <a:latin typeface="華康黑體 Std W3" pitchFamily="34" charset="-120"/>
                <a:ea typeface="華康黑體 Std W3" pitchFamily="34" charset="-120"/>
                <a:cs typeface="Times New Roman" pitchFamily="18" charset="0"/>
              </a:rPr>
              <a:t>亞洲大學 創意設計暨發明中心</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11" name="文字方塊 10"/>
          <p:cNvSpPr txBox="1"/>
          <p:nvPr/>
        </p:nvSpPr>
        <p:spPr>
          <a:xfrm>
            <a:off x="1259632" y="1484784"/>
            <a:ext cx="7200800" cy="4862870"/>
          </a:xfrm>
          <a:prstGeom prst="rect">
            <a:avLst/>
          </a:prstGeom>
          <a:noFill/>
        </p:spPr>
        <p:txBody>
          <a:bodyPr wrap="square" rtlCol="0">
            <a:spAutoFit/>
          </a:bodyPr>
          <a:lstStyle/>
          <a:p>
            <a:pPr marL="457200" indent="-457200">
              <a:buFont typeface="Wingdings" panose="05000000000000000000" pitchFamily="2" charset="2"/>
              <a:buChar char="Ø"/>
            </a:pPr>
            <a:r>
              <a:rPr kumimoji="1" lang="zh-TW" altLang="zh-TW" sz="2800"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線上報名</a:t>
            </a:r>
            <a:r>
              <a:rPr kumimoji="1" lang="en-US" altLang="zh-TW" sz="2800"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a:t>
            </a:r>
            <a:r>
              <a:rPr kumimoji="1" lang="zh-TW" altLang="en-US"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，線上繳交作品。</a:t>
            </a:r>
            <a:endPar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457200" indent="-457200">
              <a:buFont typeface="Wingdings" panose="05000000000000000000" pitchFamily="2" charset="2"/>
              <a:buChar char="Ø"/>
            </a:pPr>
            <a:r>
              <a:rPr kumimoji="1" lang="zh-TW" altLang="en-US" sz="2800"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報名程序需</a:t>
            </a:r>
            <a:r>
              <a:rPr kumimoji="1" lang="zh-TW" altLang="en-US" sz="2800" b="1" dirty="0">
                <a:solidFill>
                  <a:srgbClr val="FF0000"/>
                </a:solidFill>
                <a:latin typeface="微軟正黑體" panose="020B0604030504040204" pitchFamily="34" charset="-120"/>
                <a:ea typeface="微軟正黑體" panose="020B0604030504040204" pitchFamily="34" charset="-120"/>
                <a:cs typeface="Times New Roman" pitchFamily="18" charset="0"/>
              </a:rPr>
              <a:t>一次性</a:t>
            </a:r>
            <a:r>
              <a:rPr kumimoji="1" lang="zh-TW" altLang="en-US"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完成</a:t>
            </a:r>
            <a:r>
              <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r>
              <a:rPr kumimoji="1" lang="zh-TW" altLang="en-US"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含付費</a:t>
            </a:r>
            <a:r>
              <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p>
          <a:p>
            <a:pPr marL="457200" indent="-457200">
              <a:buFont typeface="Wingdings" panose="05000000000000000000" pitchFamily="2" charset="2"/>
              <a:buChar char="Ø"/>
            </a:pPr>
            <a:r>
              <a:rPr lang="zh-TW" altLang="zh-TW" sz="2800" dirty="0">
                <a:latin typeface="微軟正黑體" panose="020B0604030504040204" pitchFamily="34" charset="-120"/>
                <a:ea typeface="微軟正黑體" panose="020B0604030504040204" pitchFamily="34" charset="-120"/>
              </a:rPr>
              <a:t>所有來自世界各地的設計師、設計公司，產品公司、學院、研究實驗室、發明人，設計學生和專業人士都有資格參與競賽。</a:t>
            </a:r>
          </a:p>
          <a:p>
            <a:pPr marL="457200" indent="-457200">
              <a:buFont typeface="Wingdings" panose="05000000000000000000" pitchFamily="2" charset="2"/>
              <a:buChar char="Ø"/>
            </a:pPr>
            <a:r>
              <a:rPr lang="zh-TW" altLang="zh-TW" sz="2800" dirty="0">
                <a:latin typeface="微軟正黑體" panose="020B0604030504040204" pitchFamily="34" charset="-120"/>
                <a:ea typeface="微軟正黑體" panose="020B0604030504040204" pitchFamily="34" charset="-120"/>
              </a:rPr>
              <a:t>在</a:t>
            </a:r>
            <a:r>
              <a:rPr lang="en-US" altLang="zh-TW" sz="2800" dirty="0" smtClean="0">
                <a:solidFill>
                  <a:srgbClr val="FF0000"/>
                </a:solidFill>
                <a:latin typeface="微軟正黑體" panose="020B0604030504040204" pitchFamily="34" charset="-120"/>
                <a:ea typeface="微軟正黑體" panose="020B0604030504040204" pitchFamily="34" charset="-120"/>
              </a:rPr>
              <a:t>2016</a:t>
            </a:r>
            <a:r>
              <a:rPr lang="zh-TW" altLang="zh-TW" sz="2800" dirty="0" smtClean="0">
                <a:solidFill>
                  <a:srgbClr val="FF0000"/>
                </a:solidFill>
                <a:latin typeface="微軟正黑體" panose="020B0604030504040204" pitchFamily="34" charset="-120"/>
                <a:ea typeface="微軟正黑體" panose="020B0604030504040204" pitchFamily="34" charset="-120"/>
              </a:rPr>
              <a:t>年</a:t>
            </a:r>
            <a:r>
              <a:rPr lang="en-US" altLang="zh-TW" sz="2800" dirty="0" smtClean="0">
                <a:solidFill>
                  <a:srgbClr val="FF0000"/>
                </a:solidFill>
                <a:latin typeface="微軟正黑體" panose="020B0604030504040204" pitchFamily="34" charset="-120"/>
                <a:ea typeface="微軟正黑體" panose="020B0604030504040204" pitchFamily="34" charset="-120"/>
              </a:rPr>
              <a:t>7</a:t>
            </a:r>
            <a:r>
              <a:rPr lang="zh-TW" altLang="zh-TW" sz="2800" dirty="0" smtClean="0">
                <a:solidFill>
                  <a:srgbClr val="FF0000"/>
                </a:solidFill>
                <a:latin typeface="微軟正黑體" panose="020B0604030504040204" pitchFamily="34" charset="-120"/>
                <a:ea typeface="微軟正黑體" panose="020B0604030504040204" pitchFamily="34" charset="-120"/>
              </a:rPr>
              <a:t>月</a:t>
            </a:r>
            <a:r>
              <a:rPr lang="en-US" altLang="zh-TW" sz="2800" dirty="0">
                <a:solidFill>
                  <a:srgbClr val="FF0000"/>
                </a:solidFill>
                <a:latin typeface="微軟正黑體" panose="020B0604030504040204" pitchFamily="34" charset="-120"/>
                <a:ea typeface="微軟正黑體" panose="020B0604030504040204" pitchFamily="34" charset="-120"/>
              </a:rPr>
              <a:t>1</a:t>
            </a:r>
            <a:r>
              <a:rPr lang="zh-TW" altLang="zh-TW" sz="2800" dirty="0">
                <a:solidFill>
                  <a:srgbClr val="FF0000"/>
                </a:solidFill>
                <a:latin typeface="微軟正黑體" panose="020B0604030504040204" pitchFamily="34" charset="-120"/>
                <a:ea typeface="微軟正黑體" panose="020B0604030504040204" pitchFamily="34" charset="-120"/>
              </a:rPr>
              <a:t>日之前</a:t>
            </a:r>
            <a:r>
              <a:rPr lang="zh-TW" altLang="zh-TW" sz="2800" dirty="0">
                <a:latin typeface="微軟正黑體" panose="020B0604030504040204" pitchFamily="34" charset="-120"/>
                <a:ea typeface="微軟正黑體" panose="020B0604030504040204" pitchFamily="34" charset="-120"/>
              </a:rPr>
              <a:t>還沒在市場上銷售或生產的各類發明、新穎設計和美學設計都可參與競賽。所有參賽作品必須是參賽者本人的作品。</a:t>
            </a:r>
            <a:endPar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457200" indent="-457200">
              <a:buFont typeface="Wingdings" panose="05000000000000000000" pitchFamily="2" charset="2"/>
              <a:buChar char="Ø"/>
            </a:pPr>
            <a:r>
              <a:rPr kumimoji="1" lang="zh-TW" altLang="en-US"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官方網站 </a:t>
            </a:r>
            <a:r>
              <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r>
              <a:rPr kumimoji="1" lang="zh-TW" altLang="en-US"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a:t>
            </a:r>
            <a:r>
              <a:rPr kumimoji="1" lang="en-US" altLang="zh-TW" sz="2800"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a:t>
            </a:r>
            <a:r>
              <a:rPr lang="en-US" altLang="zh-TW" sz="2800" dirty="0">
                <a:latin typeface="微軟正黑體" panose="020B0604030504040204" pitchFamily="34" charset="-120"/>
                <a:ea typeface="微軟正黑體" panose="020B0604030504040204" pitchFamily="34" charset="-120"/>
              </a:rPr>
              <a:t>http://www.red-dot.sg/zh</a:t>
            </a:r>
            <a:endParaRPr kumimoji="1" lang="zh-TW" altLang="zh-TW" sz="2800"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a:lnSpc>
                <a:spcPct val="150000"/>
              </a:lnSpc>
            </a:pPr>
            <a:endParaRPr lang="zh-TW" altLang="en-US" sz="2000" dirty="0">
              <a:solidFill>
                <a:schemeClr val="tx1">
                  <a:lumMod val="85000"/>
                  <a:lumOff val="15000"/>
                </a:schemeClr>
              </a:solidFill>
            </a:endParaRPr>
          </a:p>
        </p:txBody>
      </p:sp>
      <p:sp>
        <p:nvSpPr>
          <p:cNvPr id="2" name="文字方塊 1"/>
          <p:cNvSpPr txBox="1"/>
          <p:nvPr/>
        </p:nvSpPr>
        <p:spPr>
          <a:xfrm>
            <a:off x="2339752" y="260648"/>
            <a:ext cx="4392488" cy="677108"/>
          </a:xfrm>
          <a:prstGeom prst="rect">
            <a:avLst/>
          </a:prstGeom>
          <a:noFill/>
        </p:spPr>
        <p:txBody>
          <a:bodyPr wrap="square" rtlCol="0">
            <a:spAutoFit/>
          </a:bodyPr>
          <a:lstStyle/>
          <a:p>
            <a:pPr algn="ctr"/>
            <a:r>
              <a:rPr lang="zh-TW" altLang="en-US" sz="3800" dirty="0" smtClean="0">
                <a:latin typeface="微軟正黑體" panose="020B0604030504040204" pitchFamily="34" charset="-120"/>
                <a:ea typeface="微軟正黑體" panose="020B0604030504040204" pitchFamily="34" charset="-120"/>
              </a:rPr>
              <a:t>參賽方式</a:t>
            </a:r>
            <a:endParaRPr lang="zh-TW" altLang="en-US" sz="380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06090"/>
          </a:xfrm>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參賽規定</a:t>
            </a:r>
            <a:endParaRPr lang="zh-TW" altLang="en-US" sz="38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ormAutofit/>
          </a:bodyPr>
          <a:lstStyle/>
          <a:p>
            <a:pPr lvl="0"/>
            <a:r>
              <a:rPr lang="zh-TW" altLang="zh-TW" sz="2400" dirty="0">
                <a:latin typeface="微軟正黑體" panose="020B0604030504040204" pitchFamily="34" charset="-120"/>
                <a:ea typeface="微軟正黑體" panose="020B0604030504040204" pitchFamily="34" charset="-120"/>
              </a:rPr>
              <a:t>以</a:t>
            </a:r>
            <a:r>
              <a:rPr lang="zh-TW" altLang="zh-TW" sz="2400" dirty="0">
                <a:solidFill>
                  <a:srgbClr val="FF0000"/>
                </a:solidFill>
                <a:latin typeface="微軟正黑體" panose="020B0604030504040204" pitchFamily="34" charset="-120"/>
                <a:ea typeface="微軟正黑體" panose="020B0604030504040204" pitchFamily="34" charset="-120"/>
              </a:rPr>
              <a:t>圖形</a:t>
            </a:r>
            <a:r>
              <a:rPr lang="zh-TW" altLang="zh-TW" sz="2400" dirty="0">
                <a:latin typeface="微軟正黑體" panose="020B0604030504040204" pitchFamily="34" charset="-120"/>
                <a:ea typeface="微軟正黑體" panose="020B0604030504040204" pitchFamily="34" charset="-120"/>
              </a:rPr>
              <a:t>或</a:t>
            </a:r>
            <a:r>
              <a:rPr lang="zh-TW" altLang="zh-TW" sz="2400" dirty="0">
                <a:solidFill>
                  <a:srgbClr val="FF0000"/>
                </a:solidFill>
                <a:latin typeface="微軟正黑體" panose="020B0604030504040204" pitchFamily="34" charset="-120"/>
                <a:ea typeface="微軟正黑體" panose="020B0604030504040204" pitchFamily="34" charset="-120"/>
              </a:rPr>
              <a:t>三</a:t>
            </a:r>
            <a:r>
              <a:rPr lang="en-US" altLang="zh-TW" sz="2400" dirty="0">
                <a:solidFill>
                  <a:srgbClr val="FF0000"/>
                </a:solidFill>
                <a:latin typeface="微軟正黑體" panose="020B0604030504040204" pitchFamily="34" charset="-120"/>
                <a:ea typeface="微軟正黑體" panose="020B0604030504040204" pitchFamily="34" charset="-120"/>
              </a:rPr>
              <a:t>D</a:t>
            </a:r>
            <a:r>
              <a:rPr lang="zh-TW" altLang="zh-TW" sz="2400" dirty="0">
                <a:latin typeface="微軟正黑體" panose="020B0604030504040204" pitchFamily="34" charset="-120"/>
                <a:ea typeface="微軟正黑體" panose="020B0604030504040204" pitchFamily="34" charset="-120"/>
              </a:rPr>
              <a:t>顯示</a:t>
            </a:r>
            <a:r>
              <a:rPr lang="zh-TW" altLang="zh-TW" sz="2400" dirty="0" smtClean="0">
                <a:latin typeface="微軟正黑體" panose="020B0604030504040204" pitchFamily="34" charset="-120"/>
                <a:ea typeface="微軟正黑體" panose="020B0604030504040204" pitchFamily="34" charset="-120"/>
              </a:rPr>
              <a:t>呈現設計</a:t>
            </a:r>
            <a:r>
              <a:rPr lang="zh-TW" altLang="zh-TW" sz="2400" dirty="0">
                <a:latin typeface="微軟正黑體" panose="020B0604030504040204" pitchFamily="34" charset="-120"/>
                <a:ea typeface="微軟正黑體" panose="020B0604030504040204" pitchFamily="34" charset="-120"/>
              </a:rPr>
              <a:t>概念。</a:t>
            </a:r>
          </a:p>
          <a:p>
            <a:pPr lvl="0"/>
            <a:r>
              <a:rPr lang="zh-TW" altLang="zh-TW" sz="2400" dirty="0">
                <a:latin typeface="微軟正黑體" panose="020B0604030504040204" pitchFamily="34" charset="-120"/>
                <a:ea typeface="微軟正黑體" panose="020B0604030504040204" pitchFamily="34" charset="-120"/>
              </a:rPr>
              <a:t>詳細描述設計概念，包括說明產品的運作方式和使用案例。 </a:t>
            </a:r>
          </a:p>
          <a:p>
            <a:pPr lvl="0"/>
            <a:r>
              <a:rPr lang="zh-TW" altLang="zh-TW" sz="2400" dirty="0">
                <a:latin typeface="微軟正黑體" panose="020B0604030504040204" pitchFamily="34" charset="-120"/>
                <a:ea typeface="微軟正黑體" panose="020B0604030504040204" pitchFamily="34" charset="-120"/>
              </a:rPr>
              <a:t>重點放在設計概念的創新之處。</a:t>
            </a:r>
          </a:p>
          <a:p>
            <a:pPr lvl="0"/>
            <a:r>
              <a:rPr lang="zh-TW" altLang="zh-TW" sz="2400" dirty="0" smtClean="0">
                <a:latin typeface="微軟正黑體" panose="020B0604030504040204" pitchFamily="34" charset="-120"/>
                <a:ea typeface="微軟正黑體" panose="020B0604030504040204" pitchFamily="34" charset="-120"/>
              </a:rPr>
              <a:t>如果在</a:t>
            </a:r>
            <a:r>
              <a:rPr lang="en-US" altLang="zh-TW" sz="2400" dirty="0" smtClean="0">
                <a:latin typeface="微軟正黑體" panose="020B0604030504040204" pitchFamily="34" charset="-120"/>
                <a:ea typeface="微軟正黑體" panose="020B0604030504040204" pitchFamily="34" charset="-120"/>
              </a:rPr>
              <a:t>2016</a:t>
            </a:r>
            <a:r>
              <a:rPr lang="zh-TW" altLang="zh-TW" sz="2400" dirty="0" smtClean="0">
                <a:latin typeface="微軟正黑體" panose="020B0604030504040204" pitchFamily="34" charset="-120"/>
                <a:ea typeface="微軟正黑體" panose="020B0604030504040204" pitchFamily="34" charset="-120"/>
              </a:rPr>
              <a:t>年</a:t>
            </a:r>
            <a:r>
              <a:rPr lang="en-US" altLang="zh-TW" sz="2400" dirty="0" smtClean="0">
                <a:latin typeface="微軟正黑體" panose="020B0604030504040204" pitchFamily="34" charset="-120"/>
                <a:ea typeface="微軟正黑體" panose="020B0604030504040204" pitchFamily="34" charset="-120"/>
              </a:rPr>
              <a:t>3</a:t>
            </a:r>
            <a:r>
              <a:rPr lang="zh-TW" altLang="zh-TW" sz="2400" dirty="0" smtClean="0">
                <a:latin typeface="微軟正黑體" panose="020B0604030504040204" pitchFamily="34" charset="-120"/>
                <a:ea typeface="微軟正黑體" panose="020B0604030504040204" pitchFamily="34" charset="-120"/>
              </a:rPr>
              <a:t>月</a:t>
            </a:r>
            <a:r>
              <a:rPr lang="en-US" altLang="zh-TW" sz="2400" dirty="0" smtClean="0">
                <a:latin typeface="微軟正黑體" panose="020B0604030504040204" pitchFamily="34" charset="-120"/>
                <a:ea typeface="微軟正黑體" panose="020B0604030504040204" pitchFamily="34" charset="-120"/>
              </a:rPr>
              <a:t>23</a:t>
            </a:r>
            <a:r>
              <a:rPr lang="zh-TW" altLang="zh-TW" sz="2400" dirty="0" smtClean="0">
                <a:latin typeface="微軟正黑體" panose="020B0604030504040204" pitchFamily="34" charset="-120"/>
                <a:ea typeface="微軟正黑體" panose="020B0604030504040204" pitchFamily="34" charset="-120"/>
              </a:rPr>
              <a:t>日</a:t>
            </a:r>
            <a:r>
              <a:rPr lang="zh-TW" altLang="zh-TW" sz="2400" dirty="0">
                <a:latin typeface="微軟正黑體" panose="020B0604030504040204" pitchFamily="34" charset="-120"/>
                <a:ea typeface="微軟正黑體" panose="020B0604030504040204" pitchFamily="34" charset="-120"/>
              </a:rPr>
              <a:t>之前提交參賽作品</a:t>
            </a:r>
            <a:r>
              <a:rPr lang="zh-TW" altLang="zh-TW" sz="2400" dirty="0" smtClean="0">
                <a:latin typeface="微軟正黑體" panose="020B0604030504040204" pitchFamily="34" charset="-120"/>
                <a:ea typeface="微軟正黑體" panose="020B0604030504040204" pitchFamily="34" charset="-120"/>
              </a:rPr>
              <a:t>，可採用</a:t>
            </a:r>
            <a:r>
              <a:rPr lang="zh-TW" altLang="zh-TW" sz="2400" dirty="0">
                <a:latin typeface="微軟正黑體" panose="020B0604030504040204" pitchFamily="34" charset="-120"/>
                <a:ea typeface="微軟正黑體" panose="020B0604030504040204" pitchFamily="34" charset="-120"/>
              </a:rPr>
              <a:t>英文、德文、韓文、或中文呈現作品。如果在</a:t>
            </a:r>
            <a:r>
              <a:rPr lang="en-US" altLang="zh-TW" sz="2400" dirty="0" smtClean="0">
                <a:latin typeface="微軟正黑體" panose="020B0604030504040204" pitchFamily="34" charset="-120"/>
                <a:ea typeface="微軟正黑體" panose="020B0604030504040204" pitchFamily="34" charset="-120"/>
              </a:rPr>
              <a:t>2016</a:t>
            </a:r>
            <a:r>
              <a:rPr lang="zh-TW" altLang="zh-TW" sz="2400" dirty="0" smtClean="0">
                <a:latin typeface="微軟正黑體" panose="020B0604030504040204" pitchFamily="34" charset="-120"/>
                <a:ea typeface="微軟正黑體" panose="020B0604030504040204" pitchFamily="34" charset="-120"/>
              </a:rPr>
              <a:t>年</a:t>
            </a:r>
            <a:r>
              <a:rPr lang="en-US" altLang="zh-TW" sz="2400" dirty="0" smtClean="0">
                <a:latin typeface="微軟正黑體" panose="020B0604030504040204" pitchFamily="34" charset="-120"/>
                <a:ea typeface="微軟正黑體" panose="020B0604030504040204" pitchFamily="34" charset="-120"/>
              </a:rPr>
              <a:t>3</a:t>
            </a:r>
            <a:r>
              <a:rPr lang="zh-TW" altLang="zh-TW" sz="2400" dirty="0" smtClean="0">
                <a:latin typeface="微軟正黑體" panose="020B0604030504040204" pitchFamily="34" charset="-120"/>
                <a:ea typeface="微軟正黑體" panose="020B0604030504040204" pitchFamily="34" charset="-120"/>
              </a:rPr>
              <a:t>月</a:t>
            </a:r>
            <a:r>
              <a:rPr lang="en-US" altLang="zh-TW" sz="2400" dirty="0" smtClean="0">
                <a:latin typeface="微軟正黑體" panose="020B0604030504040204" pitchFamily="34" charset="-120"/>
                <a:ea typeface="微軟正黑體" panose="020B0604030504040204" pitchFamily="34" charset="-120"/>
              </a:rPr>
              <a:t>24</a:t>
            </a:r>
            <a:r>
              <a:rPr lang="zh-TW" altLang="zh-TW" sz="2400" dirty="0" smtClean="0">
                <a:latin typeface="微軟正黑體" panose="020B0604030504040204" pitchFamily="34" charset="-120"/>
                <a:ea typeface="微軟正黑體" panose="020B0604030504040204" pitchFamily="34" charset="-120"/>
              </a:rPr>
              <a:t>日</a:t>
            </a:r>
            <a:r>
              <a:rPr lang="zh-TW" altLang="zh-TW" sz="2400" dirty="0">
                <a:latin typeface="微軟正黑體" panose="020B0604030504040204" pitchFamily="34" charset="-120"/>
                <a:ea typeface="微軟正黑體" panose="020B0604030504040204" pitchFamily="34" charset="-120"/>
              </a:rPr>
              <a:t>至</a:t>
            </a:r>
            <a:r>
              <a:rPr lang="en-US" altLang="zh-TW" sz="2400" dirty="0" smtClean="0">
                <a:latin typeface="微軟正黑體" panose="020B0604030504040204" pitchFamily="34" charset="-120"/>
                <a:ea typeface="微軟正黑體" panose="020B0604030504040204" pitchFamily="34" charset="-120"/>
              </a:rPr>
              <a:t>2016</a:t>
            </a:r>
            <a:r>
              <a:rPr lang="zh-TW" altLang="zh-TW" sz="2400" dirty="0" smtClean="0">
                <a:latin typeface="微軟正黑體" panose="020B0604030504040204" pitchFamily="34" charset="-120"/>
                <a:ea typeface="微軟正黑體" panose="020B0604030504040204" pitchFamily="34" charset="-120"/>
              </a:rPr>
              <a:t>年</a:t>
            </a:r>
            <a:r>
              <a:rPr lang="en-US" altLang="zh-TW" sz="2400" dirty="0">
                <a:latin typeface="微軟正黑體" panose="020B0604030504040204" pitchFamily="34" charset="-120"/>
                <a:ea typeface="微軟正黑體" panose="020B0604030504040204" pitchFamily="34" charset="-120"/>
              </a:rPr>
              <a:t>5</a:t>
            </a:r>
            <a:r>
              <a:rPr lang="zh-TW" altLang="zh-TW" sz="2400" dirty="0" smtClean="0">
                <a:latin typeface="微軟正黑體" panose="020B0604030504040204" pitchFamily="34" charset="-120"/>
                <a:ea typeface="微軟正黑體" panose="020B0604030504040204" pitchFamily="34" charset="-120"/>
              </a:rPr>
              <a:t>月</a:t>
            </a:r>
            <a:r>
              <a:rPr lang="en-US" altLang="zh-TW" sz="2400" dirty="0" smtClean="0">
                <a:latin typeface="微軟正黑體" panose="020B0604030504040204" pitchFamily="34" charset="-120"/>
                <a:ea typeface="微軟正黑體" panose="020B0604030504040204" pitchFamily="34" charset="-120"/>
              </a:rPr>
              <a:t>18</a:t>
            </a:r>
            <a:r>
              <a:rPr lang="zh-TW" altLang="zh-TW" sz="2400" dirty="0" smtClean="0">
                <a:latin typeface="微軟正黑體" panose="020B0604030504040204" pitchFamily="34" charset="-120"/>
                <a:ea typeface="微軟正黑體" panose="020B0604030504040204" pitchFamily="34" charset="-120"/>
              </a:rPr>
              <a:t>日</a:t>
            </a:r>
            <a:r>
              <a:rPr lang="zh-TW" altLang="zh-TW" sz="2400" dirty="0">
                <a:latin typeface="微軟正黑體" panose="020B0604030504040204" pitchFamily="34" charset="-120"/>
                <a:ea typeface="微軟正黑體" panose="020B0604030504040204" pitchFamily="34" charset="-120"/>
              </a:rPr>
              <a:t>期間參賽</a:t>
            </a:r>
            <a:r>
              <a:rPr lang="zh-TW" altLang="zh-TW" sz="2400" dirty="0" smtClean="0">
                <a:latin typeface="微軟正黑體" panose="020B0604030504040204" pitchFamily="34" charset="-120"/>
                <a:ea typeface="微軟正黑體" panose="020B0604030504040204" pitchFamily="34" charset="-120"/>
              </a:rPr>
              <a:t>，只</a:t>
            </a:r>
            <a:r>
              <a:rPr lang="zh-TW" altLang="zh-TW" sz="2400" dirty="0">
                <a:latin typeface="微軟正黑體" panose="020B0604030504040204" pitchFamily="34" charset="-120"/>
                <a:ea typeface="微軟正黑體" panose="020B0604030504040204" pitchFamily="34" charset="-120"/>
              </a:rPr>
              <a:t>能用英文呈現作品。</a:t>
            </a:r>
          </a:p>
          <a:p>
            <a:r>
              <a:rPr lang="zh-TW" altLang="zh-TW" sz="2400" dirty="0" smtClean="0">
                <a:latin typeface="微軟正黑體" panose="020B0604030504040204" pitchFamily="34" charset="-120"/>
                <a:ea typeface="微軟正黑體" panose="020B0604030504040204" pitchFamily="34" charset="-120"/>
              </a:rPr>
              <a:t>為設計</a:t>
            </a:r>
            <a:r>
              <a:rPr lang="zh-TW" altLang="zh-TW" sz="2400" dirty="0">
                <a:latin typeface="微軟正黑體" panose="020B0604030504040204" pitchFamily="34" charset="-120"/>
                <a:ea typeface="微軟正黑體" panose="020B0604030504040204" pitchFamily="34" charset="-120"/>
              </a:rPr>
              <a:t>概念選擇適當的組別。</a:t>
            </a:r>
            <a:endParaRPr lang="zh-TW" altLang="en-US" sz="24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Tree>
    <p:extLst>
      <p:ext uri="{BB962C8B-B14F-4D97-AF65-F5344CB8AC3E}">
        <p14:creationId xmlns:p14="http://schemas.microsoft.com/office/powerpoint/2010/main" val="3356546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10" name="文字方塊 9"/>
          <p:cNvSpPr txBox="1"/>
          <p:nvPr/>
        </p:nvSpPr>
        <p:spPr>
          <a:xfrm>
            <a:off x="1691680" y="868319"/>
            <a:ext cx="5904656" cy="6093976"/>
          </a:xfrm>
          <a:prstGeom prst="rect">
            <a:avLst/>
          </a:prstGeom>
          <a:noFill/>
        </p:spPr>
        <p:txBody>
          <a:bodyPr wrap="square" rtlCol="0">
            <a:spAutoFit/>
          </a:bodyPr>
          <a:lstStyle/>
          <a:p>
            <a:pPr>
              <a:lnSpc>
                <a:spcPct val="150000"/>
              </a:lnSpc>
            </a:pPr>
            <a:r>
              <a:rPr kumimoji="1" lang="zh-TW" altLang="en-US"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作品呈現說明</a:t>
            </a:r>
            <a:endParaRPr kumimoji="1" lang="en-US"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呈現</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作品時不可以使用超過</a:t>
            </a: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itchFamily="18" charset="0"/>
              </a:rPr>
              <a:t>5</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個頁面</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每</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個頁</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面</a:t>
            </a:r>
            <a:r>
              <a:rPr kumimoji="1" lang="zh-TW" altLang="en-US"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為</a:t>
            </a:r>
            <a:r>
              <a:rPr kumimoji="1" lang="en-US" altLang="zh-TW" sz="2000" b="1" dirty="0" smtClean="0">
                <a:solidFill>
                  <a:srgbClr val="FF0000"/>
                </a:solidFill>
                <a:latin typeface="微軟正黑體" panose="020B0604030504040204" pitchFamily="34" charset="-120"/>
                <a:ea typeface="微軟正黑體" panose="020B0604030504040204" pitchFamily="34" charset="-120"/>
                <a:cs typeface="Times New Roman" pitchFamily="18" charset="0"/>
              </a:rPr>
              <a:t>A3</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尺寸（ 高</a:t>
            </a:r>
            <a:r>
              <a:rPr kumimoji="1" lang="en-US"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42cm*</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寬</a:t>
            </a:r>
            <a:r>
              <a:rPr kumimoji="1" lang="en-US"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29.7cm</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a:lnSpc>
                <a:spcPct val="150000"/>
              </a:lnSpc>
            </a:pPr>
            <a:r>
              <a:rPr kumimoji="1" lang="zh-TW" altLang="en-US"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a:t>
            </a:r>
            <a:r>
              <a:rPr kumimoji="1" lang="zh-TW" altLang="en-US"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以</a:t>
            </a:r>
            <a:r>
              <a:rPr kumimoji="1" lang="zh-TW" altLang="en-US" sz="2000" b="1" dirty="0" smtClean="0">
                <a:solidFill>
                  <a:srgbClr val="FF0000"/>
                </a:solidFill>
                <a:latin typeface="微軟正黑體" panose="020B0604030504040204" pitchFamily="34" charset="-120"/>
                <a:ea typeface="微軟正黑體" panose="020B0604030504040204" pitchFamily="34" charset="-120"/>
                <a:cs typeface="Times New Roman" pitchFamily="18" charset="0"/>
              </a:rPr>
              <a:t>直</a:t>
            </a:r>
            <a:r>
              <a:rPr kumimoji="1" lang="zh-TW" altLang="zh-TW" sz="2000" b="1" dirty="0" smtClean="0">
                <a:solidFill>
                  <a:srgbClr val="FF0000"/>
                </a:solidFill>
                <a:latin typeface="微軟正黑體" panose="020B0604030504040204" pitchFamily="34" charset="-120"/>
                <a:ea typeface="微軟正黑體" panose="020B0604030504040204" pitchFamily="34" charset="-120"/>
                <a:cs typeface="Times New Roman" pitchFamily="18" charset="0"/>
              </a:rPr>
              <a:t>式</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呈現</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每</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個頁面應該</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被</a:t>
            </a:r>
            <a:r>
              <a:rPr kumimoji="1" lang="zh-TW" altLang="en-US"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儲存</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為</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個別的檔案</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檔案</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必須是</a:t>
            </a:r>
            <a:r>
              <a:rPr kumimoji="1" lang="en-US"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 JPEG </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格式並且大小不能超過</a:t>
            </a:r>
            <a:r>
              <a:rPr kumimoji="1" lang="en-US"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2 MB</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每</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個頁</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面</a:t>
            </a:r>
            <a:r>
              <a:rPr kumimoji="1" lang="zh-TW" altLang="en-US" sz="2000" b="1" dirty="0" smtClean="0">
                <a:solidFill>
                  <a:srgbClr val="FF0000"/>
                </a:solidFill>
                <a:latin typeface="微軟正黑體" panose="020B0604030504040204" pitchFamily="34" charset="-120"/>
                <a:ea typeface="微軟正黑體" panose="020B0604030504040204" pitchFamily="34" charset="-120"/>
                <a:cs typeface="Times New Roman" pitchFamily="18" charset="0"/>
              </a:rPr>
              <a:t>左下角</a:t>
            </a:r>
            <a:r>
              <a:rPr kumimoji="1" lang="zh-TW" altLang="zh-TW" sz="2000" b="1" dirty="0" smtClean="0">
                <a:solidFill>
                  <a:srgbClr val="FF0000"/>
                </a:solidFill>
                <a:latin typeface="微軟正黑體" panose="020B0604030504040204" pitchFamily="34" charset="-120"/>
                <a:ea typeface="微軟正黑體" panose="020B0604030504040204" pitchFamily="34" charset="-120"/>
                <a:cs typeface="Times New Roman" pitchFamily="18" charset="0"/>
              </a:rPr>
              <a:t>標注</a:t>
            </a:r>
            <a:r>
              <a:rPr kumimoji="1" lang="zh-TW" altLang="zh-TW" sz="2000" b="1" dirty="0">
                <a:solidFill>
                  <a:srgbClr val="FF0000"/>
                </a:solidFill>
                <a:latin typeface="微軟正黑體" panose="020B0604030504040204" pitchFamily="34" charset="-120"/>
                <a:ea typeface="微軟正黑體" panose="020B0604030504040204" pitchFamily="34" charset="-120"/>
                <a:cs typeface="Times New Roman" pitchFamily="18" charset="0"/>
              </a:rPr>
              <a:t>頁碼和總頁數</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marL="342900" indent="-342900">
              <a:lnSpc>
                <a:spcPct val="150000"/>
              </a:lnSpc>
              <a:buAutoNum type="arabicPeriod"/>
            </a:pP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禁止顯示公司</a:t>
            </a:r>
            <a:r>
              <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標誌或設計師</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姓名</a:t>
            </a:r>
            <a:r>
              <a:rPr kumimoji="1" lang="zh-TW" altLang="en-US"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及照片</a:t>
            </a:r>
            <a:r>
              <a:rPr kumimoji="1" lang="zh-TW"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rPr>
              <a:t>。</a:t>
            </a:r>
            <a:endParaRPr kumimoji="1" lang="en-US" altLang="zh-TW" sz="2000" b="1" dirty="0" smtClean="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r>
              <a:rPr lang="en-US" altLang="zh-TW" sz="2000" b="1" dirty="0" smtClean="0"/>
              <a:t>7.</a:t>
            </a:r>
            <a:r>
              <a:rPr lang="zh-TW" altLang="en-US" sz="2000" b="1" dirty="0" smtClean="0"/>
              <a:t>  </a:t>
            </a:r>
            <a:r>
              <a:rPr lang="zh-TW" altLang="zh-TW" sz="2000" b="1" dirty="0" smtClean="0">
                <a:latin typeface="微軟正黑體" panose="020B0604030504040204" pitchFamily="34" charset="-120"/>
                <a:ea typeface="微軟正黑體" panose="020B0604030504040204" pitchFamily="34" charset="-120"/>
              </a:rPr>
              <a:t>影片請</a:t>
            </a:r>
            <a:r>
              <a:rPr lang="zh-TW" altLang="zh-TW" sz="2000" b="1" dirty="0">
                <a:latin typeface="微軟正黑體" panose="020B0604030504040204" pitchFamily="34" charset="-120"/>
                <a:ea typeface="微軟正黑體" panose="020B0604030504040204" pitchFamily="34" charset="-120"/>
              </a:rPr>
              <a:t>通過</a:t>
            </a:r>
            <a:r>
              <a:rPr lang="en-US" altLang="zh-TW" sz="2000" b="1" dirty="0">
                <a:latin typeface="微軟正黑體" panose="020B0604030504040204" pitchFamily="34" charset="-120"/>
                <a:ea typeface="微軟正黑體" panose="020B0604030504040204" pitchFamily="34" charset="-120"/>
              </a:rPr>
              <a:t>www.wetransfer.com</a:t>
            </a:r>
            <a:r>
              <a:rPr lang="zh-TW" altLang="zh-TW" sz="2000" b="1" dirty="0">
                <a:latin typeface="微軟正黑體" panose="020B0604030504040204" pitchFamily="34" charset="-120"/>
                <a:ea typeface="微軟正黑體" panose="020B0604030504040204" pitchFamily="34" charset="-120"/>
              </a:rPr>
              <a:t>發送影片</a:t>
            </a:r>
            <a:r>
              <a:rPr lang="zh-TW" altLang="zh-TW" sz="2000" b="1" dirty="0" smtClean="0">
                <a:latin typeface="微軟正黑體" panose="020B0604030504040204" pitchFamily="34" charset="-120"/>
                <a:ea typeface="微軟正黑體" panose="020B0604030504040204" pitchFamily="34" charset="-120"/>
              </a:rPr>
              <a:t>到</a:t>
            </a:r>
            <a:r>
              <a:rPr lang="zh-TW" altLang="en-US" sz="2000" b="1" dirty="0" smtClean="0">
                <a:latin typeface="微軟正黑體" panose="020B0604030504040204" pitchFamily="34" charset="-120"/>
                <a:ea typeface="微軟正黑體" panose="020B0604030504040204" pitchFamily="34" charset="-120"/>
              </a:rPr>
              <a:t> </a:t>
            </a:r>
            <a:endParaRPr lang="en-US" altLang="zh-TW" sz="2000" b="1" dirty="0" smtClean="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 </a:t>
            </a:r>
            <a:r>
              <a:rPr lang="zh-TW" altLang="en-US" sz="2000" b="1" dirty="0" smtClean="0">
                <a:latin typeface="微軟正黑體" panose="020B0604030504040204" pitchFamily="34" charset="-120"/>
                <a:ea typeface="微軟正黑體" panose="020B0604030504040204" pitchFamily="34" charset="-120"/>
              </a:rPr>
              <a:t>    </a:t>
            </a:r>
            <a:r>
              <a:rPr lang="en-US" altLang="zh-TW" sz="2000" b="1" dirty="0" smtClean="0">
                <a:latin typeface="微軟正黑體" panose="020B0604030504040204" pitchFamily="34" charset="-120"/>
                <a:ea typeface="微軟正黑體" panose="020B0604030504040204" pitchFamily="34" charset="-120"/>
              </a:rPr>
              <a:t>award@red-dot.sg</a:t>
            </a:r>
            <a:r>
              <a:rPr lang="zh-TW" altLang="zh-TW" sz="2000" b="1" dirty="0">
                <a:latin typeface="微軟正黑體" panose="020B0604030504040204" pitchFamily="34" charset="-120"/>
                <a:ea typeface="微軟正黑體" panose="020B0604030504040204" pitchFamily="34" charset="-120"/>
              </a:rPr>
              <a:t>。影片文件名必須</a:t>
            </a:r>
            <a:r>
              <a:rPr lang="zh-TW" altLang="zh-TW" sz="2000" b="1" dirty="0" smtClean="0">
                <a:latin typeface="微軟正黑體" panose="020B0604030504040204" pitchFamily="34" charset="-120"/>
                <a:ea typeface="微軟正黑體" panose="020B0604030504040204" pitchFamily="34" charset="-120"/>
              </a:rPr>
              <a:t>包括參</a:t>
            </a:r>
            <a:endParaRPr lang="en-US" altLang="zh-TW" sz="2000" b="1" dirty="0" smtClean="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 </a:t>
            </a:r>
            <a:r>
              <a:rPr lang="zh-TW" altLang="en-US" sz="2000" b="1" dirty="0" smtClean="0">
                <a:latin typeface="微軟正黑體" panose="020B0604030504040204" pitchFamily="34" charset="-120"/>
                <a:ea typeface="微軟正黑體" panose="020B0604030504040204" pitchFamily="34" charset="-120"/>
              </a:rPr>
              <a:t>    </a:t>
            </a:r>
            <a:r>
              <a:rPr lang="zh-TW" altLang="zh-TW" sz="2000" b="1" dirty="0" smtClean="0">
                <a:latin typeface="微軟正黑體" panose="020B0604030504040204" pitchFamily="34" charset="-120"/>
                <a:ea typeface="微軟正黑體" panose="020B0604030504040204" pitchFamily="34" charset="-120"/>
              </a:rPr>
              <a:t>賽</a:t>
            </a:r>
            <a:r>
              <a:rPr lang="zh-TW" altLang="zh-TW" sz="2000" b="1" dirty="0">
                <a:latin typeface="微軟正黑體" panose="020B0604030504040204" pitchFamily="34" charset="-120"/>
                <a:ea typeface="微軟正黑體" panose="020B0604030504040204" pitchFamily="34" charset="-120"/>
              </a:rPr>
              <a:t>作品編號</a:t>
            </a:r>
            <a:r>
              <a:rPr lang="zh-TW" altLang="zh-TW" sz="2000" b="1" dirty="0" smtClean="0">
                <a:latin typeface="微軟正黑體" panose="020B0604030504040204" pitchFamily="34" charset="-120"/>
                <a:ea typeface="微軟正黑體" panose="020B0604030504040204" pitchFamily="34" charset="-120"/>
              </a:rPr>
              <a:t>。影片</a:t>
            </a:r>
            <a:r>
              <a:rPr lang="zh-TW" altLang="zh-TW" sz="2000" b="1" dirty="0">
                <a:latin typeface="微軟正黑體" panose="020B0604030504040204" pitchFamily="34" charset="-120"/>
                <a:ea typeface="微軟正黑體" panose="020B0604030504040204" pitchFamily="34" charset="-120"/>
              </a:rPr>
              <a:t>長度</a:t>
            </a:r>
            <a:r>
              <a:rPr lang="zh-TW" altLang="zh-TW" sz="2000" b="1" dirty="0" smtClean="0">
                <a:latin typeface="微軟正黑體" panose="020B0604030504040204" pitchFamily="34" charset="-120"/>
                <a:ea typeface="微軟正黑體" panose="020B0604030504040204" pitchFamily="34" charset="-120"/>
              </a:rPr>
              <a:t>必須</a:t>
            </a:r>
            <a:r>
              <a:rPr lang="zh-TW" altLang="en-US" sz="2000" b="1" dirty="0" smtClean="0">
                <a:latin typeface="微軟正黑體" panose="020B0604030504040204" pitchFamily="34" charset="-120"/>
                <a:ea typeface="微軟正黑體" panose="020B0604030504040204" pitchFamily="34" charset="-120"/>
              </a:rPr>
              <a:t>少</a:t>
            </a:r>
            <a:r>
              <a:rPr lang="zh-TW" altLang="zh-TW" sz="2000" b="1" dirty="0" smtClean="0">
                <a:latin typeface="微軟正黑體" panose="020B0604030504040204" pitchFamily="34" charset="-120"/>
                <a:ea typeface="微軟正黑體" panose="020B0604030504040204" pitchFamily="34" charset="-120"/>
              </a:rPr>
              <a:t>於</a:t>
            </a:r>
            <a:r>
              <a:rPr lang="en-US" altLang="zh-TW" sz="2000" b="1" dirty="0">
                <a:latin typeface="微軟正黑體" panose="020B0604030504040204" pitchFamily="34" charset="-120"/>
                <a:ea typeface="微軟正黑體" panose="020B0604030504040204" pitchFamily="34" charset="-120"/>
              </a:rPr>
              <a:t>3</a:t>
            </a:r>
            <a:r>
              <a:rPr lang="zh-TW" altLang="zh-TW" sz="2000" b="1" dirty="0">
                <a:latin typeface="微軟正黑體" panose="020B0604030504040204" pitchFamily="34" charset="-120"/>
                <a:ea typeface="微軟正黑體" panose="020B0604030504040204" pitchFamily="34" charset="-120"/>
              </a:rPr>
              <a:t>分鐘。</a:t>
            </a:r>
            <a:r>
              <a:rPr lang="zh-TW" altLang="zh-TW" sz="2000" b="1" dirty="0" smtClean="0">
                <a:latin typeface="微軟正黑體" panose="020B0604030504040204" pitchFamily="34" charset="-120"/>
                <a:ea typeface="微軟正黑體" panose="020B0604030504040204" pitchFamily="34" charset="-120"/>
              </a:rPr>
              <a:t>文件大</a:t>
            </a:r>
            <a:endParaRPr lang="en-US" altLang="zh-TW" sz="2000" b="1" dirty="0" smtClean="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 </a:t>
            </a:r>
            <a:r>
              <a:rPr lang="zh-TW" altLang="en-US" sz="2000" b="1" dirty="0" smtClean="0">
                <a:latin typeface="微軟正黑體" panose="020B0604030504040204" pitchFamily="34" charset="-120"/>
                <a:ea typeface="微軟正黑體" panose="020B0604030504040204" pitchFamily="34" charset="-120"/>
              </a:rPr>
              <a:t>    </a:t>
            </a:r>
            <a:r>
              <a:rPr lang="zh-TW" altLang="zh-TW" sz="2000" b="1" dirty="0" smtClean="0">
                <a:latin typeface="微軟正黑體" panose="020B0604030504040204" pitchFamily="34" charset="-120"/>
                <a:ea typeface="微軟正黑體" panose="020B0604030504040204" pitchFamily="34" charset="-120"/>
              </a:rPr>
              <a:t>小</a:t>
            </a:r>
            <a:r>
              <a:rPr lang="zh-TW" altLang="zh-TW" sz="2000" b="1" dirty="0">
                <a:latin typeface="微軟正黑體" panose="020B0604030504040204" pitchFamily="34" charset="-120"/>
                <a:ea typeface="微軟正黑體" panose="020B0604030504040204" pitchFamily="34" charset="-120"/>
              </a:rPr>
              <a:t>限制為</a:t>
            </a:r>
            <a:r>
              <a:rPr lang="en-US" altLang="zh-TW" sz="2000" b="1" dirty="0" smtClean="0">
                <a:latin typeface="微軟正黑體" panose="020B0604030504040204" pitchFamily="34" charset="-120"/>
                <a:ea typeface="微軟正黑體" panose="020B0604030504040204" pitchFamily="34" charset="-120"/>
              </a:rPr>
              <a:t>500MB</a:t>
            </a:r>
            <a:endParaRPr lang="zh-TW" altLang="zh-TW" sz="2000" b="1" dirty="0">
              <a:latin typeface="微軟正黑體" panose="020B0604030504040204" pitchFamily="34" charset="-120"/>
              <a:ea typeface="微軟正黑體" panose="020B0604030504040204" pitchFamily="34" charset="-120"/>
            </a:endParaRPr>
          </a:p>
          <a:p>
            <a:r>
              <a:rPr lang="en-US" altLang="zh-TW" sz="2000" b="1" dirty="0" smtClean="0">
                <a:latin typeface="微軟正黑體" panose="020B0604030504040204" pitchFamily="34" charset="-120"/>
                <a:ea typeface="微軟正黑體" panose="020B0604030504040204" pitchFamily="34" charset="-120"/>
              </a:rPr>
              <a:t>8.</a:t>
            </a:r>
            <a:r>
              <a:rPr lang="zh-TW" altLang="en-US" sz="2000" b="1" dirty="0" smtClean="0">
                <a:latin typeface="微軟正黑體" panose="020B0604030504040204" pitchFamily="34" charset="-120"/>
                <a:ea typeface="微軟正黑體" panose="020B0604030504040204" pitchFamily="34" charset="-120"/>
              </a:rPr>
              <a:t> </a:t>
            </a:r>
            <a:r>
              <a:rPr lang="zh-CN" altLang="zh-TW" sz="2000" b="1" dirty="0" smtClean="0">
                <a:latin typeface="微軟正黑體" panose="020B0604030504040204" pitchFamily="34" charset="-120"/>
                <a:ea typeface="微軟正黑體" panose="020B0604030504040204" pitchFamily="34" charset="-120"/>
              </a:rPr>
              <a:t>原型</a:t>
            </a:r>
            <a:r>
              <a:rPr lang="en-US" altLang="zh-TW" sz="2000" b="1" dirty="0">
                <a:latin typeface="微軟正黑體" panose="020B0604030504040204" pitchFamily="34" charset="-120"/>
                <a:ea typeface="微軟正黑體" panose="020B0604030504040204" pitchFamily="34" charset="-120"/>
              </a:rPr>
              <a:t>/</a:t>
            </a:r>
            <a:r>
              <a:rPr lang="zh-CN" altLang="zh-TW" sz="2000" b="1" dirty="0" smtClean="0">
                <a:latin typeface="微軟正黑體" panose="020B0604030504040204" pitchFamily="34" charset="-120"/>
                <a:ea typeface="微軟正黑體" panose="020B0604030504040204" pitchFamily="34" charset="-120"/>
              </a:rPr>
              <a:t>模型</a:t>
            </a:r>
            <a:r>
              <a:rPr lang="zh-TW" altLang="zh-TW" sz="2000" b="1" dirty="0" smtClean="0">
                <a:latin typeface="微軟正黑體" panose="020B0604030504040204" pitchFamily="34" charset="-120"/>
                <a:ea typeface="微軟正黑體" panose="020B0604030504040204" pitchFamily="34" charset="-120"/>
              </a:rPr>
              <a:t>請</a:t>
            </a:r>
            <a:r>
              <a:rPr lang="zh-CN" altLang="zh-TW" sz="2000" b="1" dirty="0">
                <a:latin typeface="微軟正黑體" panose="020B0604030504040204" pitchFamily="34" charset="-120"/>
                <a:ea typeface="微軟正黑體" panose="020B0604030504040204" pitchFamily="34" charset="-120"/>
              </a:rPr>
              <a:t>在包</a:t>
            </a:r>
            <a:r>
              <a:rPr lang="zh-TW" altLang="zh-TW" sz="2000" b="1" dirty="0">
                <a:latin typeface="微軟正黑體" panose="020B0604030504040204" pitchFamily="34" charset="-120"/>
                <a:ea typeface="微軟正黑體" panose="020B0604030504040204" pitchFamily="34" charset="-120"/>
              </a:rPr>
              <a:t>裝</a:t>
            </a:r>
            <a:r>
              <a:rPr lang="zh-CN" altLang="zh-TW" sz="2000" b="1" dirty="0">
                <a:latin typeface="微軟正黑體" panose="020B0604030504040204" pitchFamily="34" charset="-120"/>
                <a:ea typeface="微軟正黑體" panose="020B0604030504040204" pitchFamily="34" charset="-120"/>
              </a:rPr>
              <a:t>和原型</a:t>
            </a:r>
            <a:r>
              <a:rPr lang="en-US" altLang="zh-TW" sz="2000" b="1" dirty="0">
                <a:latin typeface="微軟正黑體" panose="020B0604030504040204" pitchFamily="34" charset="-120"/>
                <a:ea typeface="微軟正黑體" panose="020B0604030504040204" pitchFamily="34" charset="-120"/>
              </a:rPr>
              <a:t>/</a:t>
            </a:r>
            <a:r>
              <a:rPr lang="zh-CN" altLang="zh-TW" sz="2000" b="1" dirty="0">
                <a:latin typeface="微軟正黑體" panose="020B0604030504040204" pitchFamily="34" charset="-120"/>
                <a:ea typeface="微軟正黑體" panose="020B0604030504040204" pitchFamily="34" charset="-120"/>
              </a:rPr>
              <a:t>模型上</a:t>
            </a:r>
            <a:r>
              <a:rPr lang="zh-TW" altLang="zh-TW" sz="2000" b="1" dirty="0" smtClean="0">
                <a:latin typeface="微軟正黑體" panose="020B0604030504040204" pitchFamily="34" charset="-120"/>
                <a:ea typeface="微軟正黑體" panose="020B0604030504040204" pitchFamily="34" charset="-120"/>
              </a:rPr>
              <a:t>貼</a:t>
            </a:r>
            <a:r>
              <a:rPr lang="zh-TW" altLang="en-US" sz="2000" b="1" dirty="0" smtClean="0">
                <a:latin typeface="微軟正黑體" panose="020B0604030504040204" pitchFamily="34" charset="-120"/>
                <a:ea typeface="微軟正黑體" panose="020B0604030504040204" pitchFamily="34" charset="-120"/>
              </a:rPr>
              <a:t>在</a:t>
            </a:r>
            <a:r>
              <a:rPr lang="zh-TW" altLang="zh-TW" sz="2000" b="1" dirty="0" smtClean="0">
                <a:latin typeface="微軟正黑體" panose="020B0604030504040204" pitchFamily="34" charset="-120"/>
                <a:ea typeface="微軟正黑體" panose="020B0604030504040204" pitchFamily="34" charset="-120"/>
              </a:rPr>
              <a:t>參</a:t>
            </a:r>
            <a:r>
              <a:rPr lang="zh-CN" altLang="zh-TW" sz="2000" b="1" dirty="0" smtClean="0">
                <a:latin typeface="微軟正黑體" panose="020B0604030504040204" pitchFamily="34" charset="-120"/>
                <a:ea typeface="微軟正黑體" panose="020B0604030504040204" pitchFamily="34" charset="-120"/>
              </a:rPr>
              <a:t>赛</a:t>
            </a:r>
            <a:endParaRPr lang="en-US" altLang="zh-CN" sz="2000" b="1" dirty="0" smtClean="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 </a:t>
            </a:r>
            <a:r>
              <a:rPr lang="zh-TW" altLang="en-US" sz="2000" b="1" dirty="0" smtClean="0">
                <a:latin typeface="微軟正黑體" panose="020B0604030504040204" pitchFamily="34" charset="-120"/>
                <a:ea typeface="微軟正黑體" panose="020B0604030504040204" pitchFamily="34" charset="-120"/>
              </a:rPr>
              <a:t>    </a:t>
            </a:r>
            <a:r>
              <a:rPr lang="zh-CN" altLang="zh-TW" sz="2000" b="1" dirty="0" smtClean="0">
                <a:latin typeface="微軟正黑體" panose="020B0604030504040204" pitchFamily="34" charset="-120"/>
                <a:ea typeface="微軟正黑體" panose="020B0604030504040204" pitchFamily="34" charset="-120"/>
              </a:rPr>
              <a:t>作品</a:t>
            </a:r>
            <a:r>
              <a:rPr lang="zh-TW" altLang="zh-TW" sz="2000" b="1" dirty="0">
                <a:latin typeface="微軟正黑體" panose="020B0604030504040204" pitchFamily="34" charset="-120"/>
                <a:ea typeface="微軟正黑體" panose="020B0604030504040204" pitchFamily="34" charset="-120"/>
              </a:rPr>
              <a:t>編號</a:t>
            </a:r>
            <a:r>
              <a:rPr lang="zh-CN" altLang="zh-TW" sz="2000" b="1" dirty="0">
                <a:latin typeface="微軟正黑體" panose="020B0604030504040204" pitchFamily="34" charset="-120"/>
                <a:ea typeface="微軟正黑體" panose="020B0604030504040204" pitchFamily="34" charset="-120"/>
              </a:rPr>
              <a:t>。</a:t>
            </a:r>
            <a:endParaRPr kumimoji="1" lang="zh-TW" altLang="zh-TW" sz="2000" b="1" dirty="0">
              <a:solidFill>
                <a:schemeClr val="tx1">
                  <a:lumMod val="85000"/>
                  <a:lumOff val="15000"/>
                </a:schemeClr>
              </a:solidFill>
              <a:latin typeface="微軟正黑體" panose="020B0604030504040204" pitchFamily="34" charset="-120"/>
              <a:ea typeface="微軟正黑體" panose="020B0604030504040204" pitchFamily="34" charset="-120"/>
              <a:cs typeface="Times New Roman" pitchFamily="18" charset="0"/>
            </a:endParaRPr>
          </a:p>
          <a:p>
            <a:pPr>
              <a:lnSpc>
                <a:spcPct val="150000"/>
              </a:lnSpc>
            </a:pPr>
            <a:endParaRPr kumimoji="1" lang="zh-TW" altLang="en-US" sz="2000" b="1" dirty="0">
              <a:solidFill>
                <a:schemeClr val="tx1">
                  <a:lumMod val="85000"/>
                  <a:lumOff val="15000"/>
                </a:schemeClr>
              </a:solidFill>
              <a:latin typeface="華康黑體 Std W3" pitchFamily="34" charset="-120"/>
              <a:ea typeface="華康黑體 Std W3" pitchFamily="34" charset="-120"/>
              <a:cs typeface="Times New Roman" pitchFamily="18" charset="0"/>
            </a:endParaRPr>
          </a:p>
        </p:txBody>
      </p:sp>
      <p:sp>
        <p:nvSpPr>
          <p:cNvPr id="2" name="文字方塊 1"/>
          <p:cNvSpPr txBox="1"/>
          <p:nvPr/>
        </p:nvSpPr>
        <p:spPr>
          <a:xfrm>
            <a:off x="2635578" y="191313"/>
            <a:ext cx="4176464" cy="677108"/>
          </a:xfrm>
          <a:prstGeom prst="rect">
            <a:avLst/>
          </a:prstGeom>
          <a:noFill/>
        </p:spPr>
        <p:txBody>
          <a:bodyPr wrap="square" rtlCol="0">
            <a:spAutoFit/>
          </a:bodyPr>
          <a:lstStyle/>
          <a:p>
            <a:pPr algn="ctr"/>
            <a:r>
              <a:rPr lang="zh-TW" altLang="en-US" sz="3800" dirty="0" smtClean="0">
                <a:latin typeface="微軟正黑體" panose="020B0604030504040204" pitchFamily="34" charset="-120"/>
                <a:ea typeface="微軟正黑體" panose="020B0604030504040204" pitchFamily="34" charset="-120"/>
              </a:rPr>
              <a:t>參賽規定</a:t>
            </a:r>
            <a:endParaRPr lang="zh-TW" altLang="en-US" sz="380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850106"/>
          </a:xfrm>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評審標準</a:t>
            </a:r>
            <a:endParaRPr lang="zh-TW" altLang="en-US" sz="3800" dirty="0">
              <a:latin typeface="微軟正黑體" panose="020B0604030504040204" pitchFamily="34" charset="-120"/>
              <a:ea typeface="微軟正黑體" panose="020B0604030504040204" pitchFamily="34" charset="-120"/>
            </a:endParaRPr>
          </a:p>
        </p:txBody>
      </p:sp>
      <p:pic>
        <p:nvPicPr>
          <p:cNvPr id="5" name="圖片 4"/>
          <p:cNvPicPr/>
          <p:nvPr/>
        </p:nvPicPr>
        <p:blipFill>
          <a:blip r:embed="rId2" cstate="print"/>
          <a:srcRect l="1264" t="20542" r="89887" b="64108"/>
          <a:stretch>
            <a:fillRect/>
          </a:stretch>
        </p:blipFill>
        <p:spPr bwMode="auto">
          <a:xfrm>
            <a:off x="251520" y="260648"/>
            <a:ext cx="720080" cy="995392"/>
          </a:xfrm>
          <a:prstGeom prst="rect">
            <a:avLst/>
          </a:prstGeom>
          <a:noFill/>
          <a:ln w="9525">
            <a:noFill/>
            <a:miter lim="800000"/>
            <a:headEnd/>
            <a:tailEnd/>
          </a:ln>
        </p:spPr>
      </p:pic>
      <p:graphicFrame>
        <p:nvGraphicFramePr>
          <p:cNvPr id="3" name="表格 2"/>
          <p:cNvGraphicFramePr>
            <a:graphicFrameLocks noGrp="1"/>
          </p:cNvGraphicFramePr>
          <p:nvPr>
            <p:extLst>
              <p:ext uri="{D42A27DB-BD31-4B8C-83A1-F6EECF244321}">
                <p14:modId xmlns:p14="http://schemas.microsoft.com/office/powerpoint/2010/main" val="2262121735"/>
              </p:ext>
            </p:extLst>
          </p:nvPr>
        </p:nvGraphicFramePr>
        <p:xfrm>
          <a:off x="997369" y="1988840"/>
          <a:ext cx="7200800" cy="3815080"/>
        </p:xfrm>
        <a:graphic>
          <a:graphicData uri="http://schemas.openxmlformats.org/drawingml/2006/table">
            <a:tbl>
              <a:tblPr firstRow="1" bandRow="1">
                <a:tableStyleId>{5C22544A-7EE6-4342-B048-85BDC9FD1C3A}</a:tableStyleId>
              </a:tblPr>
              <a:tblGrid>
                <a:gridCol w="2604545"/>
                <a:gridCol w="4596255"/>
              </a:tblGrid>
              <a:tr h="370840">
                <a:tc>
                  <a:txBody>
                    <a:bodyPr/>
                    <a:lstStyle/>
                    <a:p>
                      <a:pPr algn="ctr"/>
                      <a:r>
                        <a:rPr lang="zh-TW" altLang="en-US" dirty="0" smtClean="0"/>
                        <a:t>評分標準</a:t>
                      </a:r>
                      <a:endParaRPr lang="zh-TW" altLang="en-US" dirty="0"/>
                    </a:p>
                  </a:txBody>
                  <a:tcPr/>
                </a:tc>
                <a:tc>
                  <a:txBody>
                    <a:bodyPr/>
                    <a:lstStyle/>
                    <a:p>
                      <a:pPr algn="ctr"/>
                      <a:r>
                        <a:rPr lang="zh-TW" altLang="en-US" dirty="0" smtClean="0"/>
                        <a:t>說明</a:t>
                      </a:r>
                      <a:endParaRPr lang="zh-TW" altLang="en-US" dirty="0"/>
                    </a:p>
                  </a:txBody>
                  <a:tcPr/>
                </a:tc>
              </a:tr>
              <a:tr h="370840">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創新程度</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概念是新的嗎</a:t>
                      </a:r>
                      <a:r>
                        <a:rPr lang="en-US" sz="1800" kern="100" dirty="0">
                          <a:effectLst/>
                          <a:latin typeface="微軟正黑體" panose="020B0604030504040204" pitchFamily="34" charset="-120"/>
                          <a:ea typeface="微軟正黑體" panose="020B0604030504040204" pitchFamily="34" charset="-120"/>
                        </a:rPr>
                        <a:t>?</a:t>
                      </a:r>
                      <a:r>
                        <a:rPr lang="zh-TW" sz="1800" kern="100" dirty="0">
                          <a:effectLst/>
                          <a:latin typeface="微軟正黑體" panose="020B0604030504040204" pitchFamily="34" charset="-120"/>
                          <a:ea typeface="微軟正黑體" panose="020B0604030504040204" pitchFamily="34" charset="-120"/>
                        </a:rPr>
                        <a:t>還是為現有的產品增添了新功能或創新素質</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r h="370840">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美感質量</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改念的外型看起來賞心悅目嗎</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r h="370840">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實現可能性</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現有技術可以將概念實現成產品嗎</a:t>
                      </a:r>
                      <a:r>
                        <a:rPr lang="en-US" sz="1800" kern="100" dirty="0">
                          <a:effectLst/>
                          <a:latin typeface="微軟正黑體" panose="020B0604030504040204" pitchFamily="34" charset="-120"/>
                          <a:ea typeface="微軟正黑體" panose="020B0604030504040204" pitchFamily="34" charset="-120"/>
                        </a:rPr>
                        <a:t>? </a:t>
                      </a:r>
                      <a:r>
                        <a:rPr lang="zh-TW" sz="1800" kern="100" dirty="0">
                          <a:effectLst/>
                          <a:latin typeface="微軟正黑體" panose="020B0604030504040204" pitchFamily="34" charset="-120"/>
                          <a:ea typeface="微軟正黑體" panose="020B0604030504040204" pitchFamily="34" charset="-120"/>
                        </a:rPr>
                        <a:t>如果現有技術無法實現概念，是否有可能在</a:t>
                      </a:r>
                      <a:r>
                        <a:rPr lang="en-US" sz="1800" kern="100" dirty="0">
                          <a:effectLst/>
                          <a:latin typeface="微軟正黑體" panose="020B0604030504040204" pitchFamily="34" charset="-120"/>
                          <a:ea typeface="微軟正黑體" panose="020B0604030504040204" pitchFamily="34" charset="-120"/>
                        </a:rPr>
                        <a:t>1</a:t>
                      </a:r>
                      <a:r>
                        <a:rPr lang="zh-TW" sz="1800" kern="100" dirty="0">
                          <a:effectLst/>
                          <a:latin typeface="微軟正黑體" panose="020B0604030504040204" pitchFamily="34" charset="-120"/>
                          <a:ea typeface="微軟正黑體" panose="020B0604030504040204" pitchFamily="34" charset="-120"/>
                        </a:rPr>
                        <a:t>到</a:t>
                      </a:r>
                      <a:r>
                        <a:rPr lang="en-US" sz="1800" kern="100" dirty="0">
                          <a:effectLst/>
                          <a:latin typeface="微軟正黑體" panose="020B0604030504040204" pitchFamily="34" charset="-120"/>
                          <a:ea typeface="微軟正黑體" panose="020B0604030504040204" pitchFamily="34" charset="-120"/>
                        </a:rPr>
                        <a:t>3</a:t>
                      </a:r>
                      <a:r>
                        <a:rPr lang="zh-TW" sz="1800" kern="100" dirty="0">
                          <a:effectLst/>
                          <a:latin typeface="微軟正黑體" panose="020B0604030504040204" pitchFamily="34" charset="-120"/>
                          <a:ea typeface="微軟正黑體" panose="020B0604030504040204" pitchFamily="34" charset="-120"/>
                        </a:rPr>
                        <a:t>年內實現</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r h="370840">
                <a:tc>
                  <a:txBody>
                    <a:bodyPr/>
                    <a:lstStyle/>
                    <a:p>
                      <a:pPr marL="304800" algn="ctr">
                        <a:lnSpc>
                          <a:spcPts val="2200"/>
                        </a:lnSpc>
                        <a:spcAft>
                          <a:spcPts val="0"/>
                        </a:spcAft>
                      </a:pPr>
                      <a:r>
                        <a:rPr lang="zh-TW" sz="1800" kern="100">
                          <a:effectLst/>
                          <a:latin typeface="微軟正黑體" panose="020B0604030504040204" pitchFamily="34" charset="-120"/>
                          <a:ea typeface="微軟正黑體" panose="020B0604030504040204" pitchFamily="34" charset="-120"/>
                        </a:rPr>
                        <a:t>功能性和實用性</a:t>
                      </a:r>
                      <a:endParaRPr lang="zh-TW" sz="1800" kern="10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概念滿足操作、可用性、安全性和維護方面的所有要求嗎</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r h="185420">
                <a:tc>
                  <a:txBody>
                    <a:bodyPr/>
                    <a:lstStyle/>
                    <a:p>
                      <a:pPr marL="304800" algn="ctr">
                        <a:lnSpc>
                          <a:spcPts val="2200"/>
                        </a:lnSpc>
                        <a:spcAft>
                          <a:spcPts val="0"/>
                        </a:spcAft>
                      </a:pPr>
                      <a:r>
                        <a:rPr lang="zh-TW" sz="1800" kern="100">
                          <a:effectLst/>
                          <a:latin typeface="微軟正黑體" panose="020B0604030504040204" pitchFamily="34" charset="-120"/>
                          <a:ea typeface="微軟正黑體" panose="020B0604030504040204" pitchFamily="34" charset="-120"/>
                        </a:rPr>
                        <a:t>製造效率</a:t>
                      </a:r>
                      <a:r>
                        <a:rPr lang="en-US" sz="1800" kern="100">
                          <a:effectLst/>
                          <a:latin typeface="微軟正黑體" panose="020B0604030504040204" pitchFamily="34" charset="-120"/>
                          <a:ea typeface="微軟正黑體" panose="020B0604030504040204" pitchFamily="34" charset="-120"/>
                        </a:rPr>
                        <a:t>/</a:t>
                      </a:r>
                      <a:r>
                        <a:rPr lang="zh-TW" sz="1800" kern="100">
                          <a:effectLst/>
                          <a:latin typeface="微軟正黑體" panose="020B0604030504040204" pitchFamily="34" charset="-120"/>
                          <a:ea typeface="微軟正黑體" panose="020B0604030504040204" pitchFamily="34" charset="-120"/>
                        </a:rPr>
                        <a:t>製造成本</a:t>
                      </a:r>
                      <a:endParaRPr lang="zh-TW" sz="1800" kern="10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概念可以在合理的成本範圍內製造嗎</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r h="185420">
                <a:tc>
                  <a:txBody>
                    <a:bodyPr/>
                    <a:lstStyle/>
                    <a:p>
                      <a:pPr marL="304800" algn="ctr">
                        <a:lnSpc>
                          <a:spcPts val="2200"/>
                        </a:lnSpc>
                        <a:spcAft>
                          <a:spcPts val="0"/>
                        </a:spcAft>
                      </a:pPr>
                      <a:r>
                        <a:rPr lang="zh-TW" sz="1800" kern="100">
                          <a:effectLst/>
                          <a:latin typeface="微軟正黑體" panose="020B0604030504040204" pitchFamily="34" charset="-120"/>
                          <a:ea typeface="微軟正黑體" panose="020B0604030504040204" pitchFamily="34" charset="-120"/>
                        </a:rPr>
                        <a:t>情感成分</a:t>
                      </a:r>
                      <a:endParaRPr lang="zh-TW" sz="1800" kern="100">
                        <a:effectLst/>
                        <a:latin typeface="微軟正黑體" panose="020B0604030504040204" pitchFamily="34" charset="-120"/>
                        <a:ea typeface="微軟正黑體" panose="020B0604030504040204" pitchFamily="34" charset="-120"/>
                        <a:cs typeface="Times New Roman"/>
                      </a:endParaRPr>
                    </a:p>
                  </a:txBody>
                  <a:tcPr marL="68580" marR="68580" marT="0" marB="0"/>
                </a:tc>
                <a:tc>
                  <a:txBody>
                    <a:bodyPr/>
                    <a:lstStyle/>
                    <a:p>
                      <a:pPr marL="304800" algn="ctr">
                        <a:lnSpc>
                          <a:spcPts val="2200"/>
                        </a:lnSpc>
                        <a:spcAft>
                          <a:spcPts val="0"/>
                        </a:spcAft>
                      </a:pPr>
                      <a:r>
                        <a:rPr lang="zh-TW" sz="1800" kern="100" dirty="0">
                          <a:effectLst/>
                          <a:latin typeface="微軟正黑體" panose="020B0604030504040204" pitchFamily="34" charset="-120"/>
                          <a:ea typeface="微軟正黑體" panose="020B0604030504040204" pitchFamily="34" charset="-120"/>
                        </a:rPr>
                        <a:t>除了直接的實際用途之外，概念在感覺特性、有好玩用途的可能性或情感依戀方面能為用戶提供什麼</a:t>
                      </a:r>
                      <a:r>
                        <a:rPr lang="en-US" sz="1800" kern="100" dirty="0">
                          <a:effectLst/>
                          <a:latin typeface="微軟正黑體" panose="020B0604030504040204" pitchFamily="34" charset="-120"/>
                          <a:ea typeface="微軟正黑體" panose="020B0604030504040204" pitchFamily="34" charset="-120"/>
                        </a:rPr>
                        <a:t>?</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tc>
              </a:tr>
            </a:tbl>
          </a:graphicData>
        </a:graphic>
      </p:graphicFrame>
    </p:spTree>
    <p:extLst>
      <p:ext uri="{BB962C8B-B14F-4D97-AF65-F5344CB8AC3E}">
        <p14:creationId xmlns:p14="http://schemas.microsoft.com/office/powerpoint/2010/main" val="856053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78098"/>
          </a:xfrm>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競賽時程</a:t>
            </a:r>
            <a:endParaRPr lang="zh-TW" altLang="en-US" sz="38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6" name="文字方塊 5"/>
          <p:cNvSpPr txBox="1"/>
          <p:nvPr/>
        </p:nvSpPr>
        <p:spPr>
          <a:xfrm>
            <a:off x="1907704" y="1588153"/>
            <a:ext cx="2160240" cy="369332"/>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官方公布時程</a:t>
            </a:r>
            <a:endParaRPr lang="zh-TW" altLang="en-US" dirty="0">
              <a:latin typeface="微軟正黑體" panose="020B0604030504040204" pitchFamily="34" charset="-120"/>
              <a:ea typeface="微軟正黑體" panose="020B0604030504040204" pitchFamily="34" charset="-120"/>
            </a:endParaRPr>
          </a:p>
        </p:txBody>
      </p:sp>
      <p:graphicFrame>
        <p:nvGraphicFramePr>
          <p:cNvPr id="3" name="表格 2"/>
          <p:cNvGraphicFramePr>
            <a:graphicFrameLocks noGrp="1"/>
          </p:cNvGraphicFramePr>
          <p:nvPr>
            <p:extLst>
              <p:ext uri="{D42A27DB-BD31-4B8C-83A1-F6EECF244321}">
                <p14:modId xmlns:p14="http://schemas.microsoft.com/office/powerpoint/2010/main" val="3101229815"/>
              </p:ext>
            </p:extLst>
          </p:nvPr>
        </p:nvGraphicFramePr>
        <p:xfrm>
          <a:off x="1259632" y="2132856"/>
          <a:ext cx="6984776" cy="2773680"/>
        </p:xfrm>
        <a:graphic>
          <a:graphicData uri="http://schemas.openxmlformats.org/drawingml/2006/table">
            <a:tbl>
              <a:tblPr firstRow="1" bandRow="1">
                <a:tableStyleId>{5C22544A-7EE6-4342-B048-85BDC9FD1C3A}</a:tableStyleId>
              </a:tblPr>
              <a:tblGrid>
                <a:gridCol w="3308578"/>
                <a:gridCol w="3676198"/>
              </a:tblGrid>
              <a:tr h="370840">
                <a:tc>
                  <a:txBody>
                    <a:bodyPr/>
                    <a:lstStyle/>
                    <a:p>
                      <a:pPr algn="ctr"/>
                      <a:r>
                        <a:rPr lang="zh-TW" altLang="en-US" sz="2000" dirty="0" smtClean="0">
                          <a:latin typeface="微軟正黑體" panose="020B0604030504040204" pitchFamily="34" charset="-120"/>
                          <a:ea typeface="微軟正黑體" panose="020B0604030504040204" pitchFamily="34" charset="-120"/>
                        </a:rPr>
                        <a:t>項目</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2000" dirty="0" smtClean="0">
                          <a:latin typeface="微軟正黑體" panose="020B0604030504040204" pitchFamily="34" charset="-120"/>
                          <a:ea typeface="微軟正黑體" panose="020B0604030504040204" pitchFamily="34" charset="-120"/>
                        </a:rPr>
                        <a:t>時程</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en-US" sz="2000" dirty="0" smtClean="0">
                          <a:latin typeface="微軟正黑體" panose="020B0604030504040204" pitchFamily="34" charset="-120"/>
                          <a:ea typeface="微軟正黑體" panose="020B0604030504040204" pitchFamily="34" charset="-120"/>
                        </a:rPr>
                        <a:t>提早作品提交期</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日至</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27</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普通作品提交時期</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28</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日至</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3</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23</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通過初評提交影片或模型</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5</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18</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日前</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晚期作品提交</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3</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24</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日至</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5</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18</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最終評審</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endParaRPr lang="zh-TW" altLang="en-US" sz="2000" dirty="0">
                        <a:latin typeface="微軟正黑體" panose="020B0604030504040204" pitchFamily="34" charset="-120"/>
                        <a:ea typeface="微軟正黑體" panose="020B0604030504040204" pitchFamily="34" charset="-120"/>
                      </a:endParaRPr>
                    </a:p>
                  </a:txBody>
                  <a:tcPr/>
                </a:tc>
              </a:tr>
              <a:tr h="370840">
                <a:tc>
                  <a:txBody>
                    <a:bodyPr/>
                    <a:lstStyle/>
                    <a:p>
                      <a:pPr algn="ct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頒獎典禮</a:t>
                      </a: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2016</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年</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9</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月</a:t>
                      </a:r>
                      <a:r>
                        <a:rPr lang="en-US"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22</a:t>
                      </a:r>
                      <a:r>
                        <a:rPr lang="zh-TW" altLang="zh-TW" sz="2000" kern="1200" dirty="0" smtClean="0">
                          <a:solidFill>
                            <a:schemeClr val="dk1"/>
                          </a:solidFill>
                          <a:effectLst/>
                          <a:latin typeface="微軟正黑體" panose="020B0604030504040204" pitchFamily="34" charset="-120"/>
                          <a:ea typeface="微軟正黑體" panose="020B0604030504040204" pitchFamily="34" charset="-120"/>
                          <a:cs typeface="+mn-cs"/>
                        </a:rPr>
                        <a:t>日</a:t>
                      </a:r>
                      <a:endParaRPr lang="zh-TW" altLang="en-US" sz="2000" dirty="0">
                        <a:latin typeface="微軟正黑體" panose="020B0604030504040204" pitchFamily="34" charset="-120"/>
                        <a:ea typeface="微軟正黑體" panose="020B0604030504040204" pitchFamily="34" charset="-120"/>
                      </a:endParaRPr>
                    </a:p>
                  </a:txBody>
                  <a:tcPr/>
                </a:tc>
              </a:tr>
            </a:tbl>
          </a:graphicData>
        </a:graphic>
      </p:graphicFrame>
    </p:spTree>
    <p:extLst>
      <p:ext uri="{BB962C8B-B14F-4D97-AF65-F5344CB8AC3E}">
        <p14:creationId xmlns:p14="http://schemas.microsoft.com/office/powerpoint/2010/main" val="3329288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562074"/>
          </a:xfrm>
        </p:spPr>
        <p:txBody>
          <a:bodyPr>
            <a:noAutofit/>
          </a:bodyPr>
          <a:lstStyle/>
          <a:p>
            <a:r>
              <a:rPr lang="zh-TW" altLang="en-US" sz="3800" dirty="0" smtClean="0">
                <a:latin typeface="微軟正黑體" panose="020B0604030504040204" pitchFamily="34" charset="-120"/>
                <a:ea typeface="微軟正黑體" panose="020B0604030504040204" pitchFamily="34" charset="-120"/>
              </a:rPr>
              <a:t>競賽類別</a:t>
            </a:r>
            <a:endParaRPr lang="zh-TW" altLang="en-US" sz="3800" dirty="0">
              <a:latin typeface="微軟正黑體" panose="020B0604030504040204" pitchFamily="34" charset="-120"/>
              <a:ea typeface="微軟正黑體" panose="020B0604030504040204" pitchFamily="34" charset="-120"/>
            </a:endParaRPr>
          </a:p>
        </p:txBody>
      </p:sp>
      <p:sp>
        <p:nvSpPr>
          <p:cNvPr id="4" name="矩形 3"/>
          <p:cNvSpPr/>
          <p:nvPr/>
        </p:nvSpPr>
        <p:spPr>
          <a:xfrm>
            <a:off x="2631403" y="1110390"/>
            <a:ext cx="3881191" cy="369332"/>
          </a:xfrm>
          <a:prstGeom prst="rect">
            <a:avLst/>
          </a:prstGeom>
        </p:spPr>
        <p:txBody>
          <a:bodyPr wrap="none">
            <a:spAutoFit/>
          </a:bodyPr>
          <a:lstStyle/>
          <a:p>
            <a:r>
              <a:rPr lang="zh-TW" altLang="zh-TW" dirty="0">
                <a:latin typeface="微軟正黑體" panose="020B0604030504040204" pitchFamily="34" charset="-120"/>
                <a:ea typeface="微軟正黑體" panose="020B0604030504040204" pitchFamily="34" charset="-120"/>
              </a:rPr>
              <a:t>參賽者可以在</a:t>
            </a:r>
            <a:r>
              <a:rPr lang="en-US" altLang="zh-TW" dirty="0" smtClean="0">
                <a:latin typeface="微軟正黑體" panose="020B0604030504040204" pitchFamily="34" charset="-120"/>
                <a:ea typeface="微軟正黑體" panose="020B0604030504040204" pitchFamily="34" charset="-120"/>
              </a:rPr>
              <a:t>30</a:t>
            </a:r>
            <a:r>
              <a:rPr lang="zh-TW" altLang="zh-TW" dirty="0" smtClean="0">
                <a:latin typeface="微軟正黑體" panose="020B0604030504040204" pitchFamily="34" charset="-120"/>
                <a:ea typeface="微軟正黑體" panose="020B0604030504040204" pitchFamily="34" charset="-120"/>
              </a:rPr>
              <a:t>個</a:t>
            </a:r>
            <a:r>
              <a:rPr lang="zh-TW" altLang="zh-TW" dirty="0">
                <a:latin typeface="微軟正黑體" panose="020B0604030504040204" pitchFamily="34" charset="-120"/>
                <a:ea typeface="微軟正黑體" panose="020B0604030504040204" pitchFamily="34" charset="-120"/>
              </a:rPr>
              <a:t>組別中進行選擇。</a:t>
            </a:r>
            <a:endParaRPr lang="zh-TW" altLang="en-US" dirty="0">
              <a:latin typeface="微軟正黑體" panose="020B0604030504040204" pitchFamily="34" charset="-120"/>
              <a:ea typeface="微軟正黑體" panose="020B0604030504040204" pitchFamily="34" charset="-120"/>
            </a:endParaRPr>
          </a:p>
        </p:txBody>
      </p:sp>
      <p:pic>
        <p:nvPicPr>
          <p:cNvPr id="5" name="圖片 4"/>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6" name="文字方塊 5"/>
          <p:cNvSpPr txBox="1"/>
          <p:nvPr/>
        </p:nvSpPr>
        <p:spPr>
          <a:xfrm>
            <a:off x="813592" y="1556633"/>
            <a:ext cx="3758407" cy="4708981"/>
          </a:xfrm>
          <a:prstGeom prst="rect">
            <a:avLst/>
          </a:prstGeom>
          <a:noFill/>
        </p:spPr>
        <p:txBody>
          <a:bodyPr wrap="square" rtlCol="0">
            <a:spAutoFit/>
          </a:bodyPr>
          <a:lstStyle/>
          <a:p>
            <a:pPr marL="285750" indent="-285750">
              <a:buFont typeface="Wingdings" panose="05000000000000000000" pitchFamily="2" charset="2"/>
              <a:buChar char="l"/>
            </a:pPr>
            <a:r>
              <a:rPr lang="en-US" altLang="zh-TW" sz="2000" dirty="0">
                <a:latin typeface="微軟正黑體" panose="020B0604030504040204" pitchFamily="34" charset="-120"/>
                <a:ea typeface="微軟正黑體" panose="020B0604030504040204" pitchFamily="34" charset="-120"/>
              </a:rPr>
              <a:t>P</a:t>
            </a:r>
            <a:r>
              <a:rPr lang="en-US" altLang="zh-TW" sz="2000" dirty="0" smtClean="0">
                <a:latin typeface="微軟正黑體" panose="020B0604030504040204" pitchFamily="34" charset="-120"/>
                <a:ea typeface="微軟正黑體" panose="020B0604030504040204" pitchFamily="34" charset="-120"/>
              </a:rPr>
              <a:t>ublic </a:t>
            </a:r>
            <a:r>
              <a:rPr lang="en-US" altLang="zh-TW" sz="2000" dirty="0">
                <a:latin typeface="微軟正黑體" panose="020B0604030504040204" pitchFamily="34" charset="-120"/>
                <a:ea typeface="微軟正黑體" panose="020B0604030504040204" pitchFamily="34" charset="-120"/>
              </a:rPr>
              <a:t>space </a:t>
            </a:r>
            <a:r>
              <a:rPr lang="zh-TW" altLang="zh-TW" sz="2000" dirty="0" smtClean="0">
                <a:latin typeface="微軟正黑體" panose="020B0604030504040204" pitchFamily="34" charset="-120"/>
                <a:ea typeface="微軟正黑體" panose="020B0604030504040204" pitchFamily="34" charset="-120"/>
              </a:rPr>
              <a:t>公共場所</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Habitat </a:t>
            </a:r>
            <a:r>
              <a:rPr lang="zh-TW" altLang="zh-TW" sz="2000" dirty="0">
                <a:latin typeface="微軟正黑體" panose="020B0604030504040204" pitchFamily="34" charset="-120"/>
                <a:ea typeface="微軟正黑體" panose="020B0604030504040204" pitchFamily="34" charset="-120"/>
              </a:rPr>
              <a:t>居住</a:t>
            </a:r>
            <a:r>
              <a:rPr lang="zh-TW" altLang="zh-TW" sz="2000" dirty="0" smtClean="0">
                <a:latin typeface="微軟正黑體" panose="020B0604030504040204" pitchFamily="34" charset="-120"/>
                <a:ea typeface="微軟正黑體" panose="020B0604030504040204" pitchFamily="34" charset="-120"/>
              </a:rPr>
              <a:t>環境</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Mobility </a:t>
            </a:r>
            <a:r>
              <a:rPr lang="zh-TW" altLang="zh-TW" sz="2000" dirty="0" smtClean="0">
                <a:latin typeface="微軟正黑體" panose="020B0604030504040204" pitchFamily="34" charset="-120"/>
                <a:ea typeface="微軟正黑體" panose="020B0604030504040204" pitchFamily="34" charset="-120"/>
              </a:rPr>
              <a:t>運輸</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Energy </a:t>
            </a:r>
            <a:r>
              <a:rPr lang="zh-TW" altLang="zh-TW" sz="2000" dirty="0" smtClean="0">
                <a:latin typeface="微軟正黑體" panose="020B0604030504040204" pitchFamily="34" charset="-120"/>
                <a:ea typeface="微軟正黑體" panose="020B0604030504040204" pitchFamily="34" charset="-120"/>
              </a:rPr>
              <a:t>能源</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Green </a:t>
            </a:r>
            <a:r>
              <a:rPr lang="zh-TW" altLang="zh-TW" sz="2000" dirty="0" smtClean="0">
                <a:latin typeface="微軟正黑體" panose="020B0604030504040204" pitchFamily="34" charset="-120"/>
                <a:ea typeface="微軟正黑體" panose="020B0604030504040204" pitchFamily="34" charset="-120"/>
              </a:rPr>
              <a:t>環保</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Personal </a:t>
            </a:r>
            <a:r>
              <a:rPr lang="en-US" altLang="zh-TW" sz="2000" dirty="0">
                <a:latin typeface="微軟正黑體" panose="020B0604030504040204" pitchFamily="34" charset="-120"/>
                <a:ea typeface="微軟正黑體" panose="020B0604030504040204" pitchFamily="34" charset="-120"/>
              </a:rPr>
              <a:t>hygiene </a:t>
            </a:r>
            <a:r>
              <a:rPr lang="zh-TW" altLang="zh-TW" sz="2000" dirty="0">
                <a:latin typeface="微軟正黑體" panose="020B0604030504040204" pitchFamily="34" charset="-120"/>
                <a:ea typeface="微軟正黑體" panose="020B0604030504040204" pitchFamily="34" charset="-120"/>
              </a:rPr>
              <a:t>個人</a:t>
            </a:r>
            <a:r>
              <a:rPr lang="zh-TW" altLang="zh-TW" sz="2000" dirty="0" smtClean="0">
                <a:latin typeface="微軟正黑體" panose="020B0604030504040204" pitchFamily="34" charset="-120"/>
                <a:ea typeface="微軟正黑體" panose="020B0604030504040204" pitchFamily="34" charset="-120"/>
              </a:rPr>
              <a:t>衛生</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Domestic </a:t>
            </a:r>
            <a:r>
              <a:rPr lang="en-US" altLang="zh-TW" sz="2000" dirty="0">
                <a:latin typeface="微軟正黑體" panose="020B0604030504040204" pitchFamily="34" charset="-120"/>
                <a:ea typeface="微軟正黑體" panose="020B0604030504040204" pitchFamily="34" charset="-120"/>
              </a:rPr>
              <a:t>aid </a:t>
            </a:r>
            <a:r>
              <a:rPr lang="zh-TW" altLang="zh-TW" sz="2000" dirty="0">
                <a:latin typeface="微軟正黑體" panose="020B0604030504040204" pitchFamily="34" charset="-120"/>
                <a:ea typeface="微軟正黑體" panose="020B0604030504040204" pitchFamily="34" charset="-120"/>
              </a:rPr>
              <a:t>室內輔助</a:t>
            </a:r>
            <a:r>
              <a:rPr lang="zh-TW" altLang="zh-TW" sz="2000" dirty="0" smtClean="0">
                <a:latin typeface="微軟正黑體" panose="020B0604030504040204" pitchFamily="34" charset="-120"/>
                <a:ea typeface="微軟正黑體" panose="020B0604030504040204" pitchFamily="34" charset="-120"/>
              </a:rPr>
              <a:t>工具</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Culinary </a:t>
            </a:r>
            <a:r>
              <a:rPr lang="zh-TW" altLang="zh-TW" sz="2000" dirty="0" smtClean="0">
                <a:latin typeface="微軟正黑體" panose="020B0604030504040204" pitchFamily="34" charset="-120"/>
                <a:ea typeface="微軟正黑體" panose="020B0604030504040204" pitchFamily="34" charset="-120"/>
              </a:rPr>
              <a:t>烹飪</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Interior </a:t>
            </a:r>
            <a:r>
              <a:rPr lang="en-US" altLang="zh-TW" sz="2000" dirty="0">
                <a:latin typeface="微軟正黑體" panose="020B0604030504040204" pitchFamily="34" charset="-120"/>
                <a:ea typeface="微軟正黑體" panose="020B0604030504040204" pitchFamily="34" charset="-120"/>
              </a:rPr>
              <a:t>elements </a:t>
            </a:r>
            <a:r>
              <a:rPr lang="zh-TW" altLang="zh-TW" sz="2000" dirty="0">
                <a:latin typeface="微軟正黑體" panose="020B0604030504040204" pitchFamily="34" charset="-120"/>
                <a:ea typeface="微軟正黑體" panose="020B0604030504040204" pitchFamily="34" charset="-120"/>
              </a:rPr>
              <a:t>內部</a:t>
            </a:r>
            <a:r>
              <a:rPr lang="zh-TW" altLang="zh-TW" sz="2000" dirty="0" smtClean="0">
                <a:latin typeface="微軟正黑體" panose="020B0604030504040204" pitchFamily="34" charset="-120"/>
                <a:ea typeface="微軟正黑體" panose="020B0604030504040204" pitchFamily="34" charset="-120"/>
              </a:rPr>
              <a:t>元件</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Illumination </a:t>
            </a:r>
            <a:r>
              <a:rPr lang="zh-TW" altLang="zh-TW" sz="2000" dirty="0">
                <a:latin typeface="微軟正黑體" panose="020B0604030504040204" pitchFamily="34" charset="-120"/>
                <a:ea typeface="微軟正黑體" panose="020B0604030504040204" pitchFamily="34" charset="-120"/>
              </a:rPr>
              <a:t>照明</a:t>
            </a:r>
            <a:r>
              <a:rPr lang="zh-TW" altLang="zh-TW" sz="2000" dirty="0" smtClean="0">
                <a:latin typeface="微軟正黑體" panose="020B0604030504040204" pitchFamily="34" charset="-120"/>
                <a:ea typeface="微軟正黑體" panose="020B0604030504040204" pitchFamily="34" charset="-120"/>
              </a:rPr>
              <a:t>燈具</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Furniture </a:t>
            </a:r>
            <a:r>
              <a:rPr lang="zh-TW" altLang="zh-TW" sz="2000" dirty="0" smtClean="0">
                <a:latin typeface="微軟正黑體" panose="020B0604030504040204" pitchFamily="34" charset="-120"/>
                <a:ea typeface="微軟正黑體" panose="020B0604030504040204" pitchFamily="34" charset="-120"/>
              </a:rPr>
              <a:t>家具</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a:latin typeface="微軟正黑體" panose="020B0604030504040204" pitchFamily="34" charset="-120"/>
                <a:ea typeface="微軟正黑體" panose="020B0604030504040204" pitchFamily="34" charset="-120"/>
              </a:rPr>
              <a:t>S</a:t>
            </a:r>
            <a:r>
              <a:rPr lang="en-US" altLang="zh-TW" sz="2000" dirty="0" smtClean="0">
                <a:latin typeface="微軟正黑體" panose="020B0604030504040204" pitchFamily="34" charset="-120"/>
                <a:ea typeface="微軟正黑體" panose="020B0604030504040204" pitchFamily="34" charset="-120"/>
              </a:rPr>
              <a:t>mart </a:t>
            </a:r>
            <a:r>
              <a:rPr lang="zh-TW" altLang="zh-TW" sz="2000" dirty="0" smtClean="0">
                <a:latin typeface="微軟正黑體" panose="020B0604030504040204" pitchFamily="34" charset="-120"/>
                <a:ea typeface="微軟正黑體" panose="020B0604030504040204" pitchFamily="34" charset="-120"/>
              </a:rPr>
              <a:t>智能</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Workplace </a:t>
            </a:r>
            <a:r>
              <a:rPr lang="zh-TW" altLang="zh-TW" sz="2000" dirty="0">
                <a:latin typeface="微軟正黑體" panose="020B0604030504040204" pitchFamily="34" charset="-120"/>
                <a:ea typeface="微軟正黑體" panose="020B0604030504040204" pitchFamily="34" charset="-120"/>
              </a:rPr>
              <a:t>工作</a:t>
            </a:r>
            <a:r>
              <a:rPr lang="zh-TW" altLang="zh-TW" sz="2000" dirty="0" smtClean="0">
                <a:latin typeface="微軟正黑體" panose="020B0604030504040204" pitchFamily="34" charset="-120"/>
                <a:ea typeface="微軟正黑體" panose="020B0604030504040204" pitchFamily="34" charset="-120"/>
              </a:rPr>
              <a:t>場所</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Industry </a:t>
            </a:r>
            <a:r>
              <a:rPr lang="zh-TW" altLang="zh-TW" sz="2000" dirty="0" smtClean="0">
                <a:latin typeface="微軟正黑體" panose="020B0604030504040204" pitchFamily="34" charset="-120"/>
                <a:ea typeface="微軟正黑體" panose="020B0604030504040204" pitchFamily="34" charset="-120"/>
              </a:rPr>
              <a:t>工業</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Protection </a:t>
            </a:r>
            <a:r>
              <a:rPr lang="zh-TW" altLang="zh-TW" sz="2000" dirty="0">
                <a:latin typeface="微軟正黑體" panose="020B0604030504040204" pitchFamily="34" charset="-120"/>
                <a:ea typeface="微軟正黑體" panose="020B0604030504040204" pitchFamily="34" charset="-120"/>
              </a:rPr>
              <a:t>保護</a:t>
            </a:r>
            <a:endParaRPr lang="zh-TW" altLang="en-US" sz="2000"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5220072" y="1556633"/>
            <a:ext cx="4104019" cy="4708981"/>
          </a:xfrm>
          <a:prstGeom prst="rect">
            <a:avLst/>
          </a:prstGeom>
          <a:noFill/>
        </p:spPr>
        <p:txBody>
          <a:bodyPr wrap="square" rtlCol="0">
            <a:spAutoFit/>
          </a:bodyPr>
          <a:lstStyle/>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Security </a:t>
            </a:r>
            <a:r>
              <a:rPr lang="zh-TW" altLang="zh-TW" sz="2000" dirty="0" smtClean="0">
                <a:latin typeface="微軟正黑體" panose="020B0604030504040204" pitchFamily="34" charset="-120"/>
                <a:ea typeface="微軟正黑體" panose="020B0604030504040204" pitchFamily="34" charset="-120"/>
              </a:rPr>
              <a:t>安全</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Life </a:t>
            </a:r>
            <a:r>
              <a:rPr lang="en-US" altLang="zh-TW" sz="2000" dirty="0">
                <a:latin typeface="微軟正黑體" panose="020B0604030504040204" pitchFamily="34" charset="-120"/>
                <a:ea typeface="微軟正黑體" panose="020B0604030504040204" pitchFamily="34" charset="-120"/>
              </a:rPr>
              <a:t>science </a:t>
            </a:r>
            <a:r>
              <a:rPr lang="zh-TW" altLang="zh-TW" sz="2000" dirty="0">
                <a:latin typeface="微軟正黑體" panose="020B0604030504040204" pitchFamily="34" charset="-120"/>
                <a:ea typeface="微軟正黑體" panose="020B0604030504040204" pitchFamily="34" charset="-120"/>
              </a:rPr>
              <a:t>生命</a:t>
            </a:r>
            <a:r>
              <a:rPr lang="zh-TW" altLang="zh-TW" sz="2000" dirty="0" smtClean="0">
                <a:latin typeface="微軟正黑體" panose="020B0604030504040204" pitchFamily="34" charset="-120"/>
                <a:ea typeface="微軟正黑體" panose="020B0604030504040204" pitchFamily="34" charset="-120"/>
              </a:rPr>
              <a:t>科學</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Third </a:t>
            </a:r>
            <a:r>
              <a:rPr lang="en-US" altLang="zh-TW" sz="2000" dirty="0">
                <a:latin typeface="微軟正黑體" panose="020B0604030504040204" pitchFamily="34" charset="-120"/>
                <a:ea typeface="微軟正黑體" panose="020B0604030504040204" pitchFamily="34" charset="-120"/>
              </a:rPr>
              <a:t>age </a:t>
            </a:r>
            <a:r>
              <a:rPr lang="zh-TW" altLang="zh-TW" sz="2000" dirty="0">
                <a:latin typeface="微軟正黑體" panose="020B0604030504040204" pitchFamily="34" charset="-120"/>
                <a:ea typeface="微軟正黑體" panose="020B0604030504040204" pitchFamily="34" charset="-120"/>
              </a:rPr>
              <a:t>第三</a:t>
            </a:r>
            <a:r>
              <a:rPr lang="zh-TW" altLang="zh-TW" sz="2000" dirty="0" smtClean="0">
                <a:latin typeface="微軟正黑體" panose="020B0604030504040204" pitchFamily="34" charset="-120"/>
                <a:ea typeface="微軟正黑體" panose="020B0604030504040204" pitchFamily="34" charset="-120"/>
              </a:rPr>
              <a:t>齡</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Communication</a:t>
            </a:r>
            <a:r>
              <a:rPr lang="zh-TW" altLang="zh-TW" sz="2000" dirty="0" smtClean="0">
                <a:latin typeface="微軟正黑體" panose="020B0604030504040204" pitchFamily="34" charset="-120"/>
                <a:ea typeface="微軟正黑體" panose="020B0604030504040204" pitchFamily="34" charset="-120"/>
              </a:rPr>
              <a:t>通訊</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Interaction </a:t>
            </a:r>
            <a:r>
              <a:rPr lang="zh-TW" altLang="zh-TW" sz="2000" dirty="0" smtClean="0">
                <a:latin typeface="微軟正黑體" panose="020B0604030504040204" pitchFamily="34" charset="-120"/>
                <a:ea typeface="微軟正黑體" panose="020B0604030504040204" pitchFamily="34" charset="-120"/>
              </a:rPr>
              <a:t>互動</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Mobile </a:t>
            </a:r>
            <a:r>
              <a:rPr lang="en-US" altLang="zh-TW" sz="2000" dirty="0">
                <a:latin typeface="微軟正黑體" panose="020B0604030504040204" pitchFamily="34" charset="-120"/>
                <a:ea typeface="微軟正黑體" panose="020B0604030504040204" pitchFamily="34" charset="-120"/>
              </a:rPr>
              <a:t>life </a:t>
            </a:r>
            <a:r>
              <a:rPr lang="zh-TW" altLang="zh-TW" sz="2000" dirty="0">
                <a:latin typeface="微軟正黑體" panose="020B0604030504040204" pitchFamily="34" charset="-120"/>
                <a:ea typeface="微軟正黑體" panose="020B0604030504040204" pitchFamily="34" charset="-120"/>
              </a:rPr>
              <a:t>通訊</a:t>
            </a:r>
            <a:r>
              <a:rPr lang="zh-TW" altLang="zh-TW" sz="2000" dirty="0" smtClean="0">
                <a:latin typeface="微軟正黑體" panose="020B0604030504040204" pitchFamily="34" charset="-120"/>
                <a:ea typeface="微軟正黑體" panose="020B0604030504040204" pitchFamily="34" charset="-120"/>
              </a:rPr>
              <a:t>生活</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Entertainment </a:t>
            </a:r>
            <a:r>
              <a:rPr lang="zh-TW" altLang="zh-TW" sz="2000" dirty="0" smtClean="0">
                <a:latin typeface="微軟正黑體" panose="020B0604030504040204" pitchFamily="34" charset="-120"/>
                <a:ea typeface="微軟正黑體" panose="020B0604030504040204" pitchFamily="34" charset="-120"/>
              </a:rPr>
              <a:t>娛樂</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Fashion </a:t>
            </a:r>
            <a:r>
              <a:rPr lang="zh-TW" altLang="zh-TW" sz="2000" dirty="0" smtClean="0">
                <a:latin typeface="微軟正黑體" panose="020B0604030504040204" pitchFamily="34" charset="-120"/>
                <a:ea typeface="微軟正黑體" panose="020B0604030504040204" pitchFamily="34" charset="-120"/>
              </a:rPr>
              <a:t>時尚</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Skin </a:t>
            </a:r>
            <a:r>
              <a:rPr lang="zh-TW" altLang="zh-TW" sz="2000" dirty="0" smtClean="0">
                <a:latin typeface="微軟正黑體" panose="020B0604030504040204" pitchFamily="34" charset="-120"/>
                <a:ea typeface="微軟正黑體" panose="020B0604030504040204" pitchFamily="34" charset="-120"/>
              </a:rPr>
              <a:t>外皮</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Education </a:t>
            </a:r>
            <a:r>
              <a:rPr lang="zh-TW" altLang="zh-TW" sz="2000" dirty="0" smtClean="0">
                <a:latin typeface="微軟正黑體" panose="020B0604030504040204" pitchFamily="34" charset="-120"/>
                <a:ea typeface="微軟正黑體" panose="020B0604030504040204" pitchFamily="34" charset="-120"/>
              </a:rPr>
              <a:t>教育</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Recreation </a:t>
            </a:r>
            <a:r>
              <a:rPr lang="zh-TW" altLang="zh-TW" sz="2000" dirty="0" smtClean="0">
                <a:latin typeface="微軟正黑體" panose="020B0604030504040204" pitchFamily="34" charset="-120"/>
                <a:ea typeface="微軟正黑體" panose="020B0604030504040204" pitchFamily="34" charset="-120"/>
              </a:rPr>
              <a:t>消遣</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Relax </a:t>
            </a:r>
            <a:r>
              <a:rPr lang="zh-TW" altLang="zh-TW" sz="2000" dirty="0" smtClean="0">
                <a:latin typeface="微軟正黑體" panose="020B0604030504040204" pitchFamily="34" charset="-120"/>
                <a:ea typeface="微軟正黑體" panose="020B0604030504040204" pitchFamily="34" charset="-120"/>
              </a:rPr>
              <a:t>休閒</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Travel </a:t>
            </a:r>
            <a:r>
              <a:rPr lang="zh-TW" altLang="zh-TW" sz="2000" dirty="0" smtClean="0">
                <a:latin typeface="微軟正黑體" panose="020B0604030504040204" pitchFamily="34" charset="-120"/>
                <a:ea typeface="微軟正黑體" panose="020B0604030504040204" pitchFamily="34" charset="-120"/>
              </a:rPr>
              <a:t>旅行</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Service </a:t>
            </a:r>
            <a:r>
              <a:rPr lang="zh-TW" altLang="zh-TW" sz="2000" dirty="0" smtClean="0">
                <a:latin typeface="微軟正黑體" panose="020B0604030504040204" pitchFamily="34" charset="-120"/>
                <a:ea typeface="微軟正黑體" panose="020B0604030504040204" pitchFamily="34" charset="-120"/>
              </a:rPr>
              <a:t>服務</a:t>
            </a:r>
            <a:endParaRPr lang="en-US" altLang="zh-TW" sz="20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en-US" altLang="zh-TW" sz="2000" dirty="0" smtClean="0">
                <a:latin typeface="微軟正黑體" panose="020B0604030504040204" pitchFamily="34" charset="-120"/>
                <a:ea typeface="微軟正黑體" panose="020B0604030504040204" pitchFamily="34" charset="-120"/>
              </a:rPr>
              <a:t>Flora </a:t>
            </a:r>
            <a:r>
              <a:rPr lang="en-US" altLang="zh-TW" sz="2000" dirty="0">
                <a:latin typeface="微軟正黑體" panose="020B0604030504040204" pitchFamily="34" charset="-120"/>
                <a:ea typeface="微軟正黑體" panose="020B0604030504040204" pitchFamily="34" charset="-120"/>
              </a:rPr>
              <a:t>and fauna </a:t>
            </a:r>
            <a:r>
              <a:rPr lang="zh-TW" altLang="zh-TW" sz="2000" dirty="0">
                <a:latin typeface="微軟正黑體" panose="020B0604030504040204" pitchFamily="34" charset="-120"/>
                <a:ea typeface="微軟正黑體" panose="020B0604030504040204" pitchFamily="34" charset="-120"/>
              </a:rPr>
              <a:t>動植物</a:t>
            </a:r>
            <a:endParaRPr lang="zh-TW" altLang="en-US" sz="2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470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414839"/>
            <a:ext cx="8229600" cy="280402"/>
          </a:xfrm>
        </p:spPr>
        <p:txBody>
          <a:bodyPr>
            <a:normAutofit fontScale="90000"/>
          </a:bodyPr>
          <a:lstStyle/>
          <a:p>
            <a:r>
              <a:rPr lang="zh-TW" altLang="en-US" dirty="0" smtClean="0"/>
              <a:t>競賽時程</a:t>
            </a:r>
            <a:endParaRPr lang="zh-TW" altLang="en-US" dirty="0"/>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8" name="文字方塊 7"/>
          <p:cNvSpPr txBox="1"/>
          <p:nvPr/>
        </p:nvSpPr>
        <p:spPr>
          <a:xfrm>
            <a:off x="2422104" y="1268760"/>
            <a:ext cx="2160240" cy="369332"/>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校內作業時程</a:t>
            </a:r>
            <a:endParaRPr lang="zh-TW" altLang="en-US"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107504" y="2420888"/>
            <a:ext cx="2304256" cy="1015663"/>
          </a:xfrm>
          <a:prstGeom prst="rect">
            <a:avLst/>
          </a:prstGeom>
          <a:noFill/>
        </p:spPr>
        <p:txBody>
          <a:bodyPr wrap="square" rtlCol="0">
            <a:spAutoFit/>
          </a:bodyPr>
          <a:lstStyle/>
          <a:p>
            <a:pPr marL="285750" indent="-285750">
              <a:buFont typeface="Wingdings" panose="05000000000000000000" pitchFamily="2" charset="2"/>
              <a:buChar char="Ø"/>
            </a:pPr>
            <a:r>
              <a:rPr lang="zh-TW" altLang="en-US" sz="2000" b="1" dirty="0" smtClean="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所有獲得學校補助之作品都必須製作影片參賽。</a:t>
            </a:r>
            <a:endParaRPr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6" name="表格 5"/>
          <p:cNvGraphicFramePr>
            <a:graphicFrameLocks noGrp="1"/>
          </p:cNvGraphicFramePr>
          <p:nvPr>
            <p:extLst>
              <p:ext uri="{D42A27DB-BD31-4B8C-83A1-F6EECF244321}">
                <p14:modId xmlns:p14="http://schemas.microsoft.com/office/powerpoint/2010/main" val="33662520"/>
              </p:ext>
            </p:extLst>
          </p:nvPr>
        </p:nvGraphicFramePr>
        <p:xfrm>
          <a:off x="2483768" y="1772816"/>
          <a:ext cx="5976664" cy="2776728"/>
        </p:xfrm>
        <a:graphic>
          <a:graphicData uri="http://schemas.openxmlformats.org/drawingml/2006/table">
            <a:tbl>
              <a:tblPr firstRow="1" bandRow="1">
                <a:tableStyleId>{5C22544A-7EE6-4342-B048-85BDC9FD1C3A}</a:tableStyleId>
              </a:tblPr>
              <a:tblGrid>
                <a:gridCol w="1328148"/>
                <a:gridCol w="4648516"/>
              </a:tblGrid>
              <a:tr h="370840">
                <a:tc>
                  <a:txBody>
                    <a:bodyPr/>
                    <a:lstStyle/>
                    <a:p>
                      <a:pPr algn="ctr"/>
                      <a:r>
                        <a:rPr lang="zh-TW" altLang="en-US" sz="1800" dirty="0" smtClean="0"/>
                        <a:t>時程</a:t>
                      </a:r>
                      <a:endParaRPr lang="zh-TW" altLang="en-US" sz="1800" dirty="0"/>
                    </a:p>
                  </a:txBody>
                  <a:tcPr/>
                </a:tc>
                <a:tc>
                  <a:txBody>
                    <a:bodyPr/>
                    <a:lstStyle/>
                    <a:p>
                      <a:pPr algn="ctr"/>
                      <a:r>
                        <a:rPr lang="zh-TW" altLang="en-US" sz="1800" dirty="0" smtClean="0"/>
                        <a:t>項目</a:t>
                      </a:r>
                      <a:endParaRPr lang="zh-TW" altLang="en-US" sz="1800" dirty="0"/>
                    </a:p>
                  </a:txBody>
                  <a:tcPr/>
                </a:tc>
              </a:tr>
              <a:tr h="370840">
                <a:tc>
                  <a:txBody>
                    <a:bodyPr/>
                    <a:lstStyle/>
                    <a:p>
                      <a:pPr algn="ctr">
                        <a:spcAft>
                          <a:spcPts val="0"/>
                        </a:spcAft>
                      </a:pPr>
                      <a:r>
                        <a:rPr lang="en-US"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105/01/11</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zh-TW" sz="1800" kern="100" dirty="0">
                          <a:effectLst/>
                          <a:latin typeface="微軟正黑體" panose="020B0604030504040204" pitchFamily="34" charset="-120"/>
                          <a:ea typeface="微軟正黑體" panose="020B0604030504040204" pitchFamily="34" charset="-120"/>
                          <a:cs typeface="Times New Roman"/>
                        </a:rPr>
                        <a:t>各系</a:t>
                      </a:r>
                      <a:r>
                        <a:rPr lang="en-US" sz="1800" kern="100" dirty="0">
                          <a:effectLst/>
                          <a:latin typeface="微軟正黑體" panose="020B0604030504040204" pitchFamily="34" charset="-120"/>
                          <a:ea typeface="微軟正黑體" panose="020B0604030504040204" pitchFamily="34" charset="-120"/>
                          <a:cs typeface="Times New Roman"/>
                        </a:rPr>
                        <a:t>Red Dot</a:t>
                      </a:r>
                      <a:r>
                        <a:rPr lang="zh-TW" sz="1800" kern="100" dirty="0">
                          <a:effectLst/>
                          <a:latin typeface="微軟正黑體" panose="020B0604030504040204" pitchFamily="34" charset="-120"/>
                          <a:ea typeface="微軟正黑體" panose="020B0604030504040204" pitchFamily="34" charset="-120"/>
                          <a:cs typeface="Times New Roman"/>
                        </a:rPr>
                        <a:t>第一次審查會議</a:t>
                      </a:r>
                    </a:p>
                  </a:txBody>
                  <a:tcPr marL="68580" marR="68580" marT="0" marB="0" anchor="ctr"/>
                </a:tc>
              </a:tr>
              <a:tr h="370840">
                <a:tc>
                  <a:txBody>
                    <a:bodyPr/>
                    <a:lstStyle/>
                    <a:p>
                      <a:pPr algn="ctr">
                        <a:spcAft>
                          <a:spcPts val="0"/>
                        </a:spcAft>
                      </a:pPr>
                      <a:r>
                        <a:rPr lang="en-US"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105/02/19</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en-US" sz="1800" kern="100" dirty="0">
                          <a:effectLst/>
                          <a:latin typeface="微軟正黑體" panose="020B0604030504040204" pitchFamily="34" charset="-120"/>
                          <a:ea typeface="微軟正黑體" panose="020B0604030504040204" pitchFamily="34" charset="-120"/>
                          <a:cs typeface="Times New Roman"/>
                        </a:rPr>
                        <a:t>Red Dot</a:t>
                      </a:r>
                      <a:r>
                        <a:rPr lang="zh-TW" sz="1800" kern="100" dirty="0">
                          <a:effectLst/>
                          <a:latin typeface="微軟正黑體" panose="020B0604030504040204" pitchFamily="34" charset="-120"/>
                          <a:ea typeface="微軟正黑體" panose="020B0604030504040204" pitchFamily="34" charset="-120"/>
                          <a:cs typeface="Times New Roman"/>
                        </a:rPr>
                        <a:t>概念及傳達第二次遴選審查會議</a:t>
                      </a:r>
                    </a:p>
                  </a:txBody>
                  <a:tcPr marL="68580" marR="68580" marT="0" marB="0" anchor="ctr"/>
                </a:tc>
              </a:tr>
              <a:tr h="145796">
                <a:tc>
                  <a:txBody>
                    <a:bodyPr/>
                    <a:lstStyle/>
                    <a:p>
                      <a:pPr algn="ctr">
                        <a:spcAft>
                          <a:spcPts val="0"/>
                        </a:spcAft>
                      </a:pPr>
                      <a:r>
                        <a:rPr lang="en-US"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105/02/</a:t>
                      </a:r>
                      <a:r>
                        <a:rPr lang="en-US" altLang="zh-TW"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24</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altLang="zh-TW" sz="1800" kern="100" dirty="0" smtClean="0">
                          <a:effectLst/>
                          <a:latin typeface="微軟正黑體" panose="020B0604030504040204" pitchFamily="34" charset="-120"/>
                          <a:ea typeface="微軟正黑體" panose="020B0604030504040204" pitchFamily="34" charset="-120"/>
                          <a:cs typeface="Times New Roman"/>
                        </a:rPr>
                        <a:t>Red Dot</a:t>
                      </a:r>
                      <a:r>
                        <a:rPr lang="zh-TW" altLang="zh-TW" sz="1800" kern="100" dirty="0" smtClean="0">
                          <a:effectLst/>
                          <a:latin typeface="微軟正黑體" panose="020B0604030504040204" pitchFamily="34" charset="-120"/>
                          <a:ea typeface="微軟正黑體" panose="020B0604030504040204" pitchFamily="34" charset="-120"/>
                          <a:cs typeface="Times New Roman"/>
                        </a:rPr>
                        <a:t>設計競賽辦法線上報名說明會</a:t>
                      </a:r>
                    </a:p>
                  </a:txBody>
                  <a:tcPr marL="68580" marR="68580" marT="0" marB="0" anchor="ctr"/>
                </a:tc>
              </a:tr>
              <a:tr h="145796">
                <a:tc>
                  <a:txBody>
                    <a:bodyPr/>
                    <a:lstStyle/>
                    <a:p>
                      <a:pPr algn="ctr">
                        <a:spcAft>
                          <a:spcPts val="0"/>
                        </a:spcAft>
                      </a:pPr>
                      <a:r>
                        <a:rPr lang="en-US" altLang="zh-TW"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105/02/26</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zh-TW" sz="1800" kern="1200" dirty="0" smtClean="0">
                          <a:solidFill>
                            <a:schemeClr val="dk1"/>
                          </a:solidFill>
                          <a:effectLst/>
                          <a:latin typeface="微軟正黑體" panose="020B0604030504040204" pitchFamily="34" charset="-120"/>
                          <a:ea typeface="微軟正黑體" panose="020B0604030504040204" pitchFamily="34" charset="-120"/>
                          <a:cs typeface="+mn-cs"/>
                        </a:rPr>
                        <a:t>遴選作品說明翻譯繳件</a:t>
                      </a:r>
                      <a:r>
                        <a:rPr lang="zh-TW" altLang="en-US" sz="1800" kern="1200" dirty="0" smtClean="0">
                          <a:solidFill>
                            <a:schemeClr val="dk1"/>
                          </a:solidFill>
                          <a:effectLst/>
                          <a:latin typeface="微軟正黑體" panose="020B0604030504040204" pitchFamily="34" charset="-120"/>
                          <a:ea typeface="微軟正黑體" panose="020B0604030504040204" pitchFamily="34" charset="-120"/>
                          <a:cs typeface="+mn-cs"/>
                        </a:rPr>
                        <a:t>截止</a:t>
                      </a:r>
                      <a:endParaRPr lang="zh-TW" altLang="zh-TW" sz="1800" kern="100" dirty="0" smtClean="0">
                        <a:effectLst/>
                        <a:latin typeface="微軟正黑體" panose="020B0604030504040204" pitchFamily="34" charset="-120"/>
                        <a:ea typeface="微軟正黑體" panose="020B0604030504040204" pitchFamily="34" charset="-120"/>
                        <a:cs typeface="Times New Roman"/>
                      </a:endParaRPr>
                    </a:p>
                  </a:txBody>
                  <a:tcPr marL="68580" marR="68580" marT="0" marB="0" anchor="ctr"/>
                </a:tc>
              </a:tr>
              <a:tr h="143256">
                <a:tc>
                  <a:txBody>
                    <a:bodyPr/>
                    <a:lstStyle/>
                    <a:p>
                      <a:pPr algn="ctr">
                        <a:spcAft>
                          <a:spcPts val="0"/>
                        </a:spcAft>
                      </a:pPr>
                      <a:r>
                        <a:rPr lang="en-US" sz="1800" b="1" kern="100" dirty="0" smtClean="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105/03/0</a:t>
                      </a:r>
                      <a:r>
                        <a:rPr lang="en-US" altLang="zh-TW" sz="1800" b="1" kern="100" dirty="0" smtClean="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9</a:t>
                      </a:r>
                      <a:endParaRPr lang="zh-TW" sz="1800" b="1" kern="1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zh-TW" sz="1800" b="1" kern="100" dirty="0">
                          <a:solidFill>
                            <a:srgbClr val="FF0000"/>
                          </a:solidFill>
                          <a:effectLst/>
                          <a:latin typeface="微軟正黑體" panose="020B0604030504040204" pitchFamily="34" charset="-120"/>
                          <a:ea typeface="微軟正黑體" panose="020B0604030504040204" pitchFamily="34" charset="-120"/>
                          <a:cs typeface="Times New Roman"/>
                        </a:rPr>
                        <a:t>完成</a:t>
                      </a:r>
                      <a:r>
                        <a:rPr lang="en-US" sz="1800" b="1" kern="100" dirty="0">
                          <a:solidFill>
                            <a:srgbClr val="FF0000"/>
                          </a:solidFill>
                          <a:effectLst/>
                          <a:latin typeface="微軟正黑體" panose="020B0604030504040204" pitchFamily="34" charset="-120"/>
                          <a:ea typeface="微軟正黑體" panose="020B0604030504040204" pitchFamily="34" charset="-120"/>
                          <a:cs typeface="Times New Roman"/>
                        </a:rPr>
                        <a:t>Red Dot</a:t>
                      </a:r>
                      <a:r>
                        <a:rPr lang="zh-TW" sz="1800" b="1" kern="100" dirty="0">
                          <a:solidFill>
                            <a:srgbClr val="FF0000"/>
                          </a:solidFill>
                          <a:effectLst/>
                          <a:latin typeface="微軟正黑體" panose="020B0604030504040204" pitchFamily="34" charset="-120"/>
                          <a:ea typeface="微軟正黑體" panose="020B0604030504040204" pitchFamily="34" charset="-120"/>
                          <a:cs typeface="Times New Roman"/>
                        </a:rPr>
                        <a:t>線上報名作業</a:t>
                      </a:r>
                    </a:p>
                  </a:txBody>
                  <a:tcPr marL="68580" marR="68580" marT="0" marB="0" anchor="ctr"/>
                </a:tc>
              </a:tr>
              <a:tr h="0">
                <a:tc>
                  <a:txBody>
                    <a:bodyPr/>
                    <a:lstStyle/>
                    <a:p>
                      <a:pPr algn="ctr">
                        <a:spcAft>
                          <a:spcPts val="0"/>
                        </a:spcAft>
                      </a:pPr>
                      <a:r>
                        <a:rPr lang="en-US"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105/03/10</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en-US" sz="1800" kern="100" dirty="0">
                          <a:effectLst/>
                          <a:latin typeface="微軟正黑體" panose="020B0604030504040204" pitchFamily="34" charset="-120"/>
                          <a:ea typeface="微軟正黑體" panose="020B0604030504040204" pitchFamily="34" charset="-120"/>
                          <a:cs typeface="Times New Roman"/>
                        </a:rPr>
                        <a:t>Red Dot</a:t>
                      </a:r>
                      <a:r>
                        <a:rPr lang="zh-TW" sz="1800" kern="100" dirty="0">
                          <a:effectLst/>
                          <a:latin typeface="微軟正黑體" panose="020B0604030504040204" pitchFamily="34" charset="-120"/>
                          <a:ea typeface="微軟正黑體" panose="020B0604030504040204" pitchFamily="34" charset="-120"/>
                          <a:cs typeface="Times New Roman"/>
                        </a:rPr>
                        <a:t>概念獎開始</a:t>
                      </a:r>
                      <a:r>
                        <a:rPr lang="zh-TW" sz="1800" kern="100" dirty="0" smtClean="0">
                          <a:effectLst/>
                          <a:latin typeface="微軟正黑體" panose="020B0604030504040204" pitchFamily="34" charset="-120"/>
                          <a:ea typeface="微軟正黑體" panose="020B0604030504040204" pitchFamily="34" charset="-120"/>
                          <a:cs typeface="Times New Roman"/>
                        </a:rPr>
                        <a:t>製作作品</a:t>
                      </a:r>
                      <a:r>
                        <a:rPr lang="zh-TW" sz="1800" kern="100" dirty="0">
                          <a:effectLst/>
                          <a:latin typeface="微軟正黑體" panose="020B0604030504040204" pitchFamily="34" charset="-120"/>
                          <a:ea typeface="微軟正黑體" panose="020B0604030504040204" pitchFamily="34" charset="-120"/>
                          <a:cs typeface="Times New Roman"/>
                        </a:rPr>
                        <a:t>影片</a:t>
                      </a:r>
                    </a:p>
                  </a:txBody>
                  <a:tcPr marL="68580" marR="68580" marT="0" marB="0" anchor="ctr"/>
                </a:tc>
              </a:tr>
              <a:tr h="292608">
                <a:tc>
                  <a:txBody>
                    <a:bodyPr/>
                    <a:lstStyle/>
                    <a:p>
                      <a:pPr algn="ctr">
                        <a:spcAft>
                          <a:spcPts val="0"/>
                        </a:spcAft>
                      </a:pPr>
                      <a:r>
                        <a:rPr lang="en-US"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104/05</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en-US" sz="1800" kern="100" dirty="0">
                          <a:effectLst/>
                          <a:latin typeface="微軟正黑體" panose="020B0604030504040204" pitchFamily="34" charset="-120"/>
                          <a:ea typeface="微軟正黑體" panose="020B0604030504040204" pitchFamily="34" charset="-120"/>
                          <a:cs typeface="Times New Roman"/>
                        </a:rPr>
                        <a:t>Red Dot</a:t>
                      </a:r>
                      <a:r>
                        <a:rPr lang="zh-TW" sz="1800" kern="100" dirty="0">
                          <a:effectLst/>
                          <a:latin typeface="微軟正黑體" panose="020B0604030504040204" pitchFamily="34" charset="-120"/>
                          <a:ea typeface="微軟正黑體" panose="020B0604030504040204" pitchFamily="34" charset="-120"/>
                          <a:cs typeface="Times New Roman"/>
                        </a:rPr>
                        <a:t>概念獎通知第二階段入圍名單</a:t>
                      </a:r>
                    </a:p>
                  </a:txBody>
                  <a:tcPr marL="68580" marR="68580" marT="0" marB="0" anchor="ctr"/>
                </a:tc>
              </a:tr>
              <a:tr h="219456">
                <a:tc>
                  <a:txBody>
                    <a:bodyPr/>
                    <a:lstStyle/>
                    <a:p>
                      <a:pPr algn="ctr">
                        <a:spcAft>
                          <a:spcPts val="0"/>
                        </a:spcAft>
                      </a:pPr>
                      <a:r>
                        <a:rPr lang="en-US" sz="1800" kern="100" dirty="0" smtClean="0">
                          <a:effectLst/>
                          <a:latin typeface="Times New Roman" panose="02020603050405020304" pitchFamily="18" charset="0"/>
                          <a:ea typeface="微軟正黑體" panose="020B0604030504040204" pitchFamily="34" charset="-120"/>
                          <a:cs typeface="Times New Roman" panose="02020603050405020304" pitchFamily="18" charset="0"/>
                        </a:rPr>
                        <a:t>105/05/18</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just">
                        <a:spcAft>
                          <a:spcPts val="0"/>
                        </a:spcAft>
                      </a:pPr>
                      <a:r>
                        <a:rPr lang="zh-TW" sz="1800" kern="100" dirty="0" smtClean="0">
                          <a:effectLst/>
                          <a:latin typeface="微軟正黑體" panose="020B0604030504040204" pitchFamily="34" charset="-120"/>
                          <a:ea typeface="微軟正黑體" panose="020B0604030504040204" pitchFamily="34" charset="-120"/>
                          <a:cs typeface="Times New Roman"/>
                        </a:rPr>
                        <a:t>完成</a:t>
                      </a:r>
                      <a:r>
                        <a:rPr lang="en-US" sz="1800" kern="100" dirty="0">
                          <a:effectLst/>
                          <a:latin typeface="微軟正黑體" panose="020B0604030504040204" pitchFamily="34" charset="-120"/>
                          <a:ea typeface="微軟正黑體" panose="020B0604030504040204" pitchFamily="34" charset="-120"/>
                          <a:cs typeface="Times New Roman"/>
                        </a:rPr>
                        <a:t>Red Dot</a:t>
                      </a:r>
                      <a:r>
                        <a:rPr lang="zh-TW" sz="1800" kern="100" dirty="0" smtClean="0">
                          <a:effectLst/>
                          <a:latin typeface="微軟正黑體" panose="020B0604030504040204" pitchFamily="34" charset="-120"/>
                          <a:ea typeface="微軟正黑體" panose="020B0604030504040204" pitchFamily="34" charset="-120"/>
                          <a:cs typeface="Times New Roman"/>
                        </a:rPr>
                        <a:t>作品</a:t>
                      </a:r>
                      <a:r>
                        <a:rPr lang="zh-TW" altLang="en-US" sz="1800" u="none" kern="100" dirty="0" smtClean="0">
                          <a:effectLst/>
                          <a:latin typeface="微軟正黑體" panose="020B0604030504040204" pitchFamily="34" charset="-120"/>
                          <a:ea typeface="微軟正黑體" panose="020B0604030504040204" pitchFamily="34" charset="-120"/>
                          <a:cs typeface="Times New Roman"/>
                        </a:rPr>
                        <a:t>影片上</a:t>
                      </a:r>
                      <a:r>
                        <a:rPr lang="zh-TW" altLang="en-US" sz="1800" kern="100" dirty="0" smtClean="0">
                          <a:effectLst/>
                          <a:latin typeface="微軟正黑體" panose="020B0604030504040204" pitchFamily="34" charset="-120"/>
                          <a:ea typeface="微軟正黑體" panose="020B0604030504040204" pitchFamily="34" charset="-120"/>
                          <a:cs typeface="Times New Roman"/>
                        </a:rPr>
                        <a:t>傳</a:t>
                      </a:r>
                      <a:r>
                        <a:rPr lang="zh-TW" sz="1800" kern="100" dirty="0" smtClean="0">
                          <a:effectLst/>
                          <a:latin typeface="微軟正黑體" panose="020B0604030504040204" pitchFamily="34" charset="-120"/>
                          <a:ea typeface="微軟正黑體" panose="020B0604030504040204" pitchFamily="34" charset="-120"/>
                          <a:cs typeface="Times New Roman"/>
                        </a:rPr>
                        <a:t>作業</a:t>
                      </a:r>
                      <a:endParaRPr lang="zh-TW" sz="1800" kern="100" dirty="0">
                        <a:effectLst/>
                        <a:latin typeface="微軟正黑體" panose="020B0604030504040204" pitchFamily="34" charset="-120"/>
                        <a:ea typeface="微軟正黑體" panose="020B0604030504040204" pitchFamily="34" charset="-120"/>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72248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78098"/>
          </a:xfrm>
        </p:spPr>
        <p:txBody>
          <a:bodyPr>
            <a:normAutofit/>
          </a:bodyPr>
          <a:lstStyle/>
          <a:p>
            <a:r>
              <a:rPr lang="zh-TW" altLang="en-US" sz="3800" dirty="0" smtClean="0"/>
              <a:t>參賽費用</a:t>
            </a:r>
            <a:endParaRPr lang="zh-TW" altLang="en-US" sz="3800"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736880953"/>
              </p:ext>
            </p:extLst>
          </p:nvPr>
        </p:nvGraphicFramePr>
        <p:xfrm>
          <a:off x="1691681" y="1208882"/>
          <a:ext cx="5832648" cy="5308600"/>
        </p:xfrm>
        <a:graphic>
          <a:graphicData uri="http://schemas.openxmlformats.org/drawingml/2006/table">
            <a:tbl>
              <a:tblPr firstRow="1" firstCol="1" bandRow="1">
                <a:tableStyleId>{5C22544A-7EE6-4342-B048-85BDC9FD1C3A}</a:tableStyleId>
              </a:tblPr>
              <a:tblGrid>
                <a:gridCol w="936103"/>
                <a:gridCol w="1008113"/>
                <a:gridCol w="936104"/>
                <a:gridCol w="1440160"/>
                <a:gridCol w="1512168"/>
              </a:tblGrid>
              <a:tr h="238209">
                <a:tc gridSpan="5">
                  <a:txBody>
                    <a:bodyPr/>
                    <a:lstStyle/>
                    <a:p>
                      <a:pPr algn="ctr">
                        <a:lnSpc>
                          <a:spcPts val="2200"/>
                        </a:lnSpc>
                        <a:spcAft>
                          <a:spcPts val="0"/>
                        </a:spcAft>
                      </a:pPr>
                      <a:r>
                        <a:rPr lang="zh-TW" sz="1200" kern="100" dirty="0">
                          <a:effectLst/>
                          <a:latin typeface="微軟正黑體" panose="020B0604030504040204" pitchFamily="34" charset="-120"/>
                          <a:ea typeface="微軟正黑體" panose="020B0604030504040204" pitchFamily="34" charset="-120"/>
                        </a:rPr>
                        <a:t>審查階段</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667460">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參賽者組別</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nSpc>
                          <a:spcPts val="2200"/>
                        </a:lnSpc>
                        <a:spcAft>
                          <a:spcPts val="0"/>
                        </a:spcAft>
                      </a:pPr>
                      <a:r>
                        <a:rPr lang="zh-TW" sz="1200" kern="100" dirty="0">
                          <a:effectLst/>
                          <a:latin typeface="微軟正黑體" panose="020B0604030504040204" pitchFamily="34" charset="-120"/>
                          <a:ea typeface="微軟正黑體" panose="020B0604030504040204" pitchFamily="34" charset="-120"/>
                        </a:rPr>
                        <a:t>早期報名作品提交費</a:t>
                      </a:r>
                    </a:p>
                    <a:p>
                      <a:pPr>
                        <a:lnSpc>
                          <a:spcPts val="2200"/>
                        </a:lnSpc>
                        <a:spcAft>
                          <a:spcPts val="0"/>
                        </a:spcAft>
                      </a:pPr>
                      <a:r>
                        <a:rPr lang="en-US" sz="1200" kern="100" dirty="0" smtClean="0">
                          <a:effectLst/>
                          <a:latin typeface="微軟正黑體" panose="020B0604030504040204" pitchFamily="34" charset="-120"/>
                          <a:ea typeface="微軟正黑體" panose="020B0604030504040204" pitchFamily="34" charset="-120"/>
                        </a:rPr>
                        <a:t>1/1~1/2</a:t>
                      </a:r>
                      <a:r>
                        <a:rPr lang="en-US" altLang="zh-TW" sz="1200" kern="100" dirty="0" smtClean="0">
                          <a:effectLst/>
                          <a:latin typeface="微軟正黑體" panose="020B0604030504040204" pitchFamily="34" charset="-120"/>
                          <a:ea typeface="微軟正黑體" panose="020B0604030504040204" pitchFamily="34" charset="-120"/>
                        </a:rPr>
                        <a:t>7</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nSpc>
                          <a:spcPts val="2200"/>
                        </a:lnSpc>
                        <a:spcAft>
                          <a:spcPts val="0"/>
                        </a:spcAft>
                      </a:pPr>
                      <a:r>
                        <a:rPr lang="zh-TW" sz="1200" kern="100" dirty="0">
                          <a:effectLst/>
                          <a:latin typeface="微軟正黑體" panose="020B0604030504040204" pitchFamily="34" charset="-120"/>
                          <a:ea typeface="微軟正黑體" panose="020B0604030504040204" pitchFamily="34" charset="-120"/>
                        </a:rPr>
                        <a:t>普通報名作品提交費</a:t>
                      </a:r>
                    </a:p>
                    <a:p>
                      <a:pPr>
                        <a:lnSpc>
                          <a:spcPts val="2200"/>
                        </a:lnSpc>
                        <a:spcAft>
                          <a:spcPts val="0"/>
                        </a:spcAft>
                      </a:pPr>
                      <a:r>
                        <a:rPr lang="en-US" sz="1200" kern="0" dirty="0" smtClean="0">
                          <a:effectLst/>
                          <a:latin typeface="微軟正黑體" panose="020B0604030504040204" pitchFamily="34" charset="-120"/>
                          <a:ea typeface="微軟正黑體" panose="020B0604030504040204" pitchFamily="34" charset="-120"/>
                        </a:rPr>
                        <a:t>1/</a:t>
                      </a:r>
                      <a:r>
                        <a:rPr lang="en-US" altLang="zh-TW" sz="1200" kern="0" dirty="0" smtClean="0">
                          <a:effectLst/>
                          <a:latin typeface="微軟正黑體" panose="020B0604030504040204" pitchFamily="34" charset="-120"/>
                          <a:ea typeface="微軟正黑體" panose="020B0604030504040204" pitchFamily="34" charset="-120"/>
                        </a:rPr>
                        <a:t>28</a:t>
                      </a:r>
                      <a:r>
                        <a:rPr lang="en-US" sz="1200" kern="0" dirty="0" smtClean="0">
                          <a:effectLst/>
                          <a:latin typeface="微軟正黑體" panose="020B0604030504040204" pitchFamily="34" charset="-120"/>
                          <a:ea typeface="微軟正黑體" panose="020B0604030504040204" pitchFamily="34" charset="-120"/>
                        </a:rPr>
                        <a:t>~3/2</a:t>
                      </a:r>
                      <a:r>
                        <a:rPr lang="en-US" altLang="zh-TW" sz="1200" kern="0" dirty="0" smtClean="0">
                          <a:effectLst/>
                          <a:latin typeface="微軟正黑體" panose="020B0604030504040204" pitchFamily="34" charset="-120"/>
                          <a:ea typeface="微軟正黑體" panose="020B0604030504040204" pitchFamily="34" charset="-120"/>
                        </a:rPr>
                        <a:t>3</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評審展示費</a:t>
                      </a:r>
                    </a:p>
                    <a:p>
                      <a:pPr>
                        <a:lnSpc>
                          <a:spcPts val="2200"/>
                        </a:lnSpc>
                        <a:spcAft>
                          <a:spcPts val="0"/>
                        </a:spcAft>
                      </a:pPr>
                      <a:r>
                        <a:rPr lang="en-US" sz="1200" kern="100">
                          <a:effectLst/>
                          <a:latin typeface="微軟正黑體" panose="020B0604030504040204" pitchFamily="34" charset="-120"/>
                          <a:ea typeface="微軟正黑體" panose="020B0604030504040204" pitchFamily="34" charset="-120"/>
                        </a:rPr>
                        <a:t>(</a:t>
                      </a:r>
                      <a:r>
                        <a:rPr lang="zh-TW" sz="1200" kern="100">
                          <a:effectLst/>
                          <a:latin typeface="微軟正黑體" panose="020B0604030504040204" pitchFamily="34" charset="-120"/>
                          <a:ea typeface="微軟正黑體" panose="020B0604030504040204" pitchFamily="34" charset="-120"/>
                        </a:rPr>
                        <a:t>在提早作品提交期和普通作品提交期參賽的參賽者只有在作品被選中進入最終評審時才需繳付評審展示費</a:t>
                      </a:r>
                      <a:r>
                        <a:rPr lang="en-US" sz="1200" kern="100">
                          <a:effectLst/>
                          <a:latin typeface="微軟正黑體" panose="020B0604030504040204" pitchFamily="34" charset="-120"/>
                          <a:ea typeface="微軟正黑體" panose="020B0604030504040204" pitchFamily="34" charset="-120"/>
                        </a:rPr>
                        <a:t>)</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nSpc>
                          <a:spcPts val="2200"/>
                        </a:lnSpc>
                        <a:spcAft>
                          <a:spcPts val="0"/>
                        </a:spcAft>
                      </a:pPr>
                      <a:r>
                        <a:rPr lang="zh-TW" sz="1200" kern="100" dirty="0">
                          <a:effectLst/>
                          <a:latin typeface="微軟正黑體" panose="020B0604030504040204" pitchFamily="34" charset="-120"/>
                          <a:ea typeface="微軟正黑體" panose="020B0604030504040204" pitchFamily="34" charset="-120"/>
                        </a:rPr>
                        <a:t>晚期參賽費用</a:t>
                      </a:r>
                      <a:r>
                        <a:rPr lang="en-US" sz="1200" kern="100" dirty="0">
                          <a:effectLst/>
                          <a:latin typeface="微軟正黑體" panose="020B0604030504040204" pitchFamily="34" charset="-120"/>
                          <a:ea typeface="微軟正黑體" panose="020B0604030504040204" pitchFamily="34" charset="-120"/>
                        </a:rPr>
                        <a:t> &lt;</a:t>
                      </a:r>
                      <a:r>
                        <a:rPr lang="zh-TW" sz="1200" kern="100" dirty="0">
                          <a:effectLst/>
                          <a:latin typeface="微軟正黑體" panose="020B0604030504040204" pitchFamily="34" charset="-120"/>
                          <a:ea typeface="微軟正黑體" panose="020B0604030504040204" pitchFamily="34" charset="-120"/>
                        </a:rPr>
                        <a:t>作品提交費</a:t>
                      </a:r>
                      <a:r>
                        <a:rPr lang="en-US" sz="1200" kern="100" dirty="0">
                          <a:effectLst/>
                          <a:latin typeface="微軟正黑體" panose="020B0604030504040204" pitchFamily="34" charset="-120"/>
                          <a:ea typeface="微軟正黑體" panose="020B0604030504040204" pitchFamily="34" charset="-120"/>
                        </a:rPr>
                        <a:t> + </a:t>
                      </a:r>
                      <a:r>
                        <a:rPr lang="zh-TW" sz="1200" kern="100" dirty="0">
                          <a:effectLst/>
                          <a:latin typeface="微軟正黑體" panose="020B0604030504040204" pitchFamily="34" charset="-120"/>
                          <a:ea typeface="微軟正黑體" panose="020B0604030504040204" pitchFamily="34" charset="-120"/>
                        </a:rPr>
                        <a:t>評審展示費</a:t>
                      </a:r>
                      <a:r>
                        <a:rPr lang="en-US" sz="1200" kern="100" dirty="0">
                          <a:effectLst/>
                          <a:latin typeface="微軟正黑體" panose="020B0604030504040204" pitchFamily="34" charset="-120"/>
                          <a:ea typeface="微軟正黑體" panose="020B0604030504040204" pitchFamily="34" charset="-120"/>
                        </a:rPr>
                        <a:t>&gt;(</a:t>
                      </a:r>
                      <a:r>
                        <a:rPr lang="zh-TW" sz="1200" kern="100" dirty="0">
                          <a:effectLst/>
                          <a:latin typeface="微軟正黑體" panose="020B0604030504040204" pitchFamily="34" charset="-120"/>
                          <a:ea typeface="微軟正黑體" panose="020B0604030504040204" pitchFamily="34" charset="-120"/>
                        </a:rPr>
                        <a:t>在晚期作品提交期間參賽的參賽者必須同時交納作品提交費和評審展示費。</a:t>
                      </a:r>
                      <a:r>
                        <a:rPr lang="en-US" sz="1200" kern="100" dirty="0">
                          <a:effectLst/>
                          <a:latin typeface="微軟正黑體" panose="020B0604030504040204" pitchFamily="34" charset="-120"/>
                          <a:ea typeface="微軟正黑體" panose="020B0604030504040204" pitchFamily="34" charset="-120"/>
                        </a:rPr>
                        <a:t>)</a:t>
                      </a:r>
                      <a:endParaRPr lang="zh-TW" sz="1200" kern="100" dirty="0">
                        <a:effectLst/>
                        <a:latin typeface="微軟正黑體" panose="020B0604030504040204" pitchFamily="34" charset="-120"/>
                        <a:ea typeface="微軟正黑體" panose="020B0604030504040204" pitchFamily="34" charset="-120"/>
                      </a:endParaRPr>
                    </a:p>
                    <a:p>
                      <a:pPr>
                        <a:lnSpc>
                          <a:spcPts val="2200"/>
                        </a:lnSpc>
                        <a:spcAft>
                          <a:spcPts val="0"/>
                        </a:spcAft>
                      </a:pPr>
                      <a:r>
                        <a:rPr lang="en-US" sz="1200" kern="0" dirty="0" smtClean="0">
                          <a:effectLst/>
                          <a:latin typeface="微軟正黑體" panose="020B0604030504040204" pitchFamily="34" charset="-120"/>
                          <a:ea typeface="微軟正黑體" panose="020B0604030504040204" pitchFamily="34" charset="-120"/>
                        </a:rPr>
                        <a:t>3/2</a:t>
                      </a:r>
                      <a:r>
                        <a:rPr lang="en-US" altLang="zh-TW" sz="1200" kern="0" dirty="0" smtClean="0">
                          <a:effectLst/>
                          <a:latin typeface="微軟正黑體" panose="020B0604030504040204" pitchFamily="34" charset="-120"/>
                          <a:ea typeface="微軟正黑體" panose="020B0604030504040204" pitchFamily="34" charset="-120"/>
                        </a:rPr>
                        <a:t>4</a:t>
                      </a:r>
                      <a:r>
                        <a:rPr lang="en-US" sz="1200" kern="0" dirty="0" smtClean="0">
                          <a:effectLst/>
                          <a:latin typeface="微軟正黑體" panose="020B0604030504040204" pitchFamily="34" charset="-120"/>
                          <a:ea typeface="微軟正黑體" panose="020B0604030504040204" pitchFamily="34" charset="-120"/>
                        </a:rPr>
                        <a:t>~5/</a:t>
                      </a:r>
                      <a:r>
                        <a:rPr lang="en-US" altLang="zh-TW" sz="1200" kern="0" dirty="0" smtClean="0">
                          <a:effectLst/>
                          <a:latin typeface="微軟正黑體" panose="020B0604030504040204" pitchFamily="34" charset="-120"/>
                          <a:ea typeface="微軟正黑體" panose="020B0604030504040204" pitchFamily="34" charset="-120"/>
                        </a:rPr>
                        <a:t>18</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企業</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150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280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150 </a:t>
                      </a:r>
                      <a:r>
                        <a:rPr lang="en-US" sz="1200" kern="0" dirty="0">
                          <a:effectLst/>
                          <a:latin typeface="微軟正黑體" panose="020B0604030504040204" pitchFamily="34" charset="-120"/>
                          <a:ea typeface="微軟正黑體" panose="020B0604030504040204" pitchFamily="34" charset="-120"/>
                        </a:rPr>
                        <a:t>+ 280 = </a:t>
                      </a:r>
                      <a:r>
                        <a:rPr lang="en-US" sz="1200" kern="0" dirty="0" smtClean="0">
                          <a:effectLst/>
                          <a:latin typeface="微軟正黑體" panose="020B0604030504040204" pitchFamily="34" charset="-120"/>
                          <a:ea typeface="微軟正黑體" panose="020B0604030504040204" pitchFamily="34" charset="-120"/>
                        </a:rPr>
                        <a:t>430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476417">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企業（</a:t>
                      </a:r>
                      <a:r>
                        <a:rPr lang="en-US" sz="1200" kern="100">
                          <a:effectLst/>
                          <a:latin typeface="微軟正黑體" panose="020B0604030504040204" pitchFamily="34" charset="-120"/>
                          <a:ea typeface="微軟正黑體" panose="020B0604030504040204" pitchFamily="34" charset="-120"/>
                        </a:rPr>
                        <a:t>10</a:t>
                      </a:r>
                      <a:r>
                        <a:rPr lang="zh-TW" sz="1200" kern="100">
                          <a:effectLst/>
                          <a:latin typeface="微軟正黑體" panose="020B0604030504040204" pitchFamily="34" charset="-120"/>
                          <a:ea typeface="微軟正黑體" panose="020B0604030504040204" pitchFamily="34" charset="-120"/>
                        </a:rPr>
                        <a:t>人或以下）</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110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240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130 </a:t>
                      </a:r>
                      <a:r>
                        <a:rPr lang="en-US" sz="1200" kern="0" dirty="0">
                          <a:effectLst/>
                          <a:latin typeface="微軟正黑體" panose="020B0604030504040204" pitchFamily="34" charset="-120"/>
                          <a:ea typeface="微軟正黑體" panose="020B0604030504040204" pitchFamily="34" charset="-120"/>
                        </a:rPr>
                        <a:t>+ 240 = </a:t>
                      </a:r>
                      <a:r>
                        <a:rPr lang="en-US" sz="1200" kern="0" dirty="0" smtClean="0">
                          <a:effectLst/>
                          <a:latin typeface="微軟正黑體" panose="020B0604030504040204" pitchFamily="34" charset="-120"/>
                          <a:ea typeface="微軟正黑體" panose="020B0604030504040204" pitchFamily="34" charset="-120"/>
                        </a:rPr>
                        <a:t>370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設計公司</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110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240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130 </a:t>
                      </a:r>
                      <a:r>
                        <a:rPr lang="en-US" sz="1200" kern="0" dirty="0">
                          <a:effectLst/>
                          <a:latin typeface="微軟正黑體" panose="020B0604030504040204" pitchFamily="34" charset="-120"/>
                          <a:ea typeface="微軟正黑體" panose="020B0604030504040204" pitchFamily="34" charset="-120"/>
                        </a:rPr>
                        <a:t>+ 240 = </a:t>
                      </a:r>
                      <a:r>
                        <a:rPr lang="en-US" sz="1200" kern="0" dirty="0" smtClean="0">
                          <a:effectLst/>
                          <a:latin typeface="微軟正黑體" panose="020B0604030504040204" pitchFamily="34" charset="-120"/>
                          <a:ea typeface="微軟正黑體" panose="020B0604030504040204" pitchFamily="34" charset="-120"/>
                        </a:rPr>
                        <a:t>370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學院</a:t>
                      </a:r>
                      <a:r>
                        <a:rPr lang="en-US" sz="1200" kern="100">
                          <a:effectLst/>
                          <a:latin typeface="微軟正黑體" panose="020B0604030504040204" pitchFamily="34" charset="-120"/>
                          <a:ea typeface="微軟正黑體" panose="020B0604030504040204" pitchFamily="34" charset="-120"/>
                        </a:rPr>
                        <a:t>/</a:t>
                      </a:r>
                      <a:r>
                        <a:rPr lang="zh-TW" sz="1200" kern="100">
                          <a:effectLst/>
                          <a:latin typeface="微軟正黑體" panose="020B0604030504040204" pitchFamily="34" charset="-120"/>
                          <a:ea typeface="微軟正黑體" panose="020B0604030504040204" pitchFamily="34" charset="-120"/>
                        </a:rPr>
                        <a:t>大學</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110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240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130+ </a:t>
                      </a:r>
                      <a:r>
                        <a:rPr lang="en-US" sz="1200" kern="0" dirty="0">
                          <a:effectLst/>
                          <a:latin typeface="微軟正黑體" panose="020B0604030504040204" pitchFamily="34" charset="-120"/>
                          <a:ea typeface="微軟正黑體" panose="020B0604030504040204" pitchFamily="34" charset="-120"/>
                        </a:rPr>
                        <a:t>240 = </a:t>
                      </a:r>
                      <a:r>
                        <a:rPr lang="en-US" sz="1200" kern="0" dirty="0" smtClean="0">
                          <a:effectLst/>
                          <a:latin typeface="微軟正黑體" panose="020B0604030504040204" pitchFamily="34" charset="-120"/>
                          <a:ea typeface="微軟正黑體" panose="020B0604030504040204" pitchFamily="34" charset="-120"/>
                        </a:rPr>
                        <a:t>370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個人</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50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120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50 + 120 = 170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雙人組</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50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70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150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70 </a:t>
                      </a:r>
                      <a:r>
                        <a:rPr lang="en-US" sz="1200" kern="0" dirty="0">
                          <a:effectLst/>
                          <a:latin typeface="微軟正黑體" panose="020B0604030504040204" pitchFamily="34" charset="-120"/>
                          <a:ea typeface="微軟正黑體" panose="020B0604030504040204" pitchFamily="34" charset="-120"/>
                        </a:rPr>
                        <a:t>+ 150 = </a:t>
                      </a:r>
                      <a:r>
                        <a:rPr lang="en-US" sz="1200" kern="0" dirty="0" smtClean="0">
                          <a:effectLst/>
                          <a:latin typeface="微軟正黑體" panose="020B0604030504040204" pitchFamily="34" charset="-120"/>
                          <a:ea typeface="微軟正黑體" panose="020B0604030504040204" pitchFamily="34" charset="-120"/>
                        </a:rPr>
                        <a:t>220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三人組</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70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90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180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90 </a:t>
                      </a:r>
                      <a:r>
                        <a:rPr lang="en-US" sz="1200" kern="0" dirty="0">
                          <a:effectLst/>
                          <a:latin typeface="微軟正黑體" panose="020B0604030504040204" pitchFamily="34" charset="-120"/>
                          <a:ea typeface="微軟正黑體" panose="020B0604030504040204" pitchFamily="34" charset="-120"/>
                        </a:rPr>
                        <a:t>+ 180 = </a:t>
                      </a:r>
                      <a:r>
                        <a:rPr lang="en-US" sz="1200" kern="0" dirty="0" smtClean="0">
                          <a:effectLst/>
                          <a:latin typeface="微軟正黑體" panose="020B0604030504040204" pitchFamily="34" charset="-120"/>
                          <a:ea typeface="微軟正黑體" panose="020B0604030504040204" pitchFamily="34" charset="-120"/>
                        </a:rPr>
                        <a:t>270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四人組</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90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100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210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100 </a:t>
                      </a:r>
                      <a:r>
                        <a:rPr lang="en-US" sz="1200" kern="0" dirty="0">
                          <a:effectLst/>
                          <a:latin typeface="微軟正黑體" panose="020B0604030504040204" pitchFamily="34" charset="-120"/>
                          <a:ea typeface="微軟正黑體" panose="020B0604030504040204" pitchFamily="34" charset="-120"/>
                        </a:rPr>
                        <a:t>+ 210 = </a:t>
                      </a:r>
                      <a:r>
                        <a:rPr lang="en-US" sz="1200" kern="0" dirty="0" smtClean="0">
                          <a:effectLst/>
                          <a:latin typeface="微軟正黑體" panose="020B0604030504040204" pitchFamily="34" charset="-120"/>
                          <a:ea typeface="微軟正黑體" panose="020B0604030504040204" pitchFamily="34" charset="-120"/>
                        </a:rPr>
                        <a:t>310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a:txBody>
                    <a:bodyPr/>
                    <a:lstStyle/>
                    <a:p>
                      <a:pPr>
                        <a:lnSpc>
                          <a:spcPts val="2200"/>
                        </a:lnSpc>
                        <a:spcAft>
                          <a:spcPts val="0"/>
                        </a:spcAft>
                      </a:pPr>
                      <a:r>
                        <a:rPr lang="zh-TW" sz="1200" kern="100">
                          <a:effectLst/>
                          <a:latin typeface="微軟正黑體" panose="020B0604030504040204" pitchFamily="34" charset="-120"/>
                          <a:ea typeface="微軟正黑體" panose="020B0604030504040204" pitchFamily="34" charset="-120"/>
                        </a:rPr>
                        <a:t>五人組</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110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130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a:effectLst/>
                          <a:latin typeface="微軟正黑體" panose="020B0604030504040204" pitchFamily="34" charset="-120"/>
                          <a:ea typeface="微軟正黑體" panose="020B0604030504040204" pitchFamily="34" charset="-120"/>
                        </a:rPr>
                        <a:t>240</a:t>
                      </a:r>
                      <a:endParaRPr lang="zh-TW" sz="1200" kern="100">
                        <a:effectLst/>
                        <a:latin typeface="微軟正黑體" panose="020B0604030504040204" pitchFamily="34" charset="-120"/>
                        <a:ea typeface="微軟正黑體" panose="020B0604030504040204" pitchFamily="34" charset="-120"/>
                        <a:cs typeface="Times New Roman"/>
                      </a:endParaRPr>
                    </a:p>
                  </a:txBody>
                  <a:tcPr marL="58469" marR="58469" marT="0" marB="0"/>
                </a:tc>
                <a:tc>
                  <a:txBody>
                    <a:bodyPr/>
                    <a:lstStyle/>
                    <a:p>
                      <a:pPr algn="ctr">
                        <a:spcAft>
                          <a:spcPts val="0"/>
                        </a:spcAft>
                      </a:pPr>
                      <a:r>
                        <a:rPr lang="en-US" sz="1200" kern="0" dirty="0" smtClean="0">
                          <a:effectLst/>
                          <a:latin typeface="微軟正黑體" panose="020B0604030504040204" pitchFamily="34" charset="-120"/>
                          <a:ea typeface="微軟正黑體" panose="020B0604030504040204" pitchFamily="34" charset="-120"/>
                        </a:rPr>
                        <a:t>130 </a:t>
                      </a:r>
                      <a:r>
                        <a:rPr lang="en-US" sz="1200" kern="0" dirty="0">
                          <a:effectLst/>
                          <a:latin typeface="微軟正黑體" panose="020B0604030504040204" pitchFamily="34" charset="-120"/>
                          <a:ea typeface="微軟正黑體" panose="020B0604030504040204" pitchFamily="34" charset="-120"/>
                        </a:rPr>
                        <a:t>+ 240 = </a:t>
                      </a:r>
                      <a:r>
                        <a:rPr lang="en-US" sz="1200" kern="0" dirty="0" smtClean="0">
                          <a:effectLst/>
                          <a:latin typeface="微軟正黑體" panose="020B0604030504040204" pitchFamily="34" charset="-120"/>
                          <a:ea typeface="微軟正黑體" panose="020B0604030504040204" pitchFamily="34" charset="-120"/>
                        </a:rPr>
                        <a:t>370</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r>
              <a:tr h="238209">
                <a:tc gridSpan="5">
                  <a:txBody>
                    <a:bodyPr/>
                    <a:lstStyle/>
                    <a:p>
                      <a:pPr algn="r">
                        <a:lnSpc>
                          <a:spcPts val="2200"/>
                        </a:lnSpc>
                        <a:spcAft>
                          <a:spcPts val="0"/>
                        </a:spcAft>
                      </a:pPr>
                      <a:r>
                        <a:rPr lang="zh-TW" sz="1200" kern="100" dirty="0">
                          <a:effectLst/>
                          <a:latin typeface="微軟正黑體" panose="020B0604030504040204" pitchFamily="34" charset="-120"/>
                          <a:ea typeface="微軟正黑體" panose="020B0604030504040204" pitchFamily="34" charset="-120"/>
                        </a:rPr>
                        <a:t>以新加坡幣計算</a:t>
                      </a:r>
                      <a:endParaRPr lang="zh-TW" sz="1200" kern="100" dirty="0">
                        <a:effectLst/>
                        <a:latin typeface="微軟正黑體" panose="020B0604030504040204" pitchFamily="34" charset="-120"/>
                        <a:ea typeface="微軟正黑體" panose="020B0604030504040204" pitchFamily="34" charset="-120"/>
                        <a:cs typeface="Times New Roman"/>
                      </a:endParaRPr>
                    </a:p>
                  </a:txBody>
                  <a:tcPr marL="58469" marR="58469"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Tree>
    <p:extLst>
      <p:ext uri="{BB962C8B-B14F-4D97-AF65-F5344CB8AC3E}">
        <p14:creationId xmlns:p14="http://schemas.microsoft.com/office/powerpoint/2010/main" val="616266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截止日期</a:t>
            </a:r>
            <a:endParaRPr lang="zh-TW" altLang="en-US" sz="38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467544" y="1988840"/>
            <a:ext cx="8229600" cy="4525963"/>
          </a:xfrm>
        </p:spPr>
        <p:txBody>
          <a:bodyPr/>
          <a:lstStyle/>
          <a:p>
            <a:pPr lvl="0"/>
            <a:r>
              <a:rPr lang="zh-TW" altLang="en-US" dirty="0" smtClean="0">
                <a:latin typeface="微軟正黑體" panose="020B0604030504040204" pitchFamily="34" charset="-120"/>
                <a:ea typeface="微軟正黑體" panose="020B0604030504040204" pitchFamily="34" charset="-120"/>
              </a:rPr>
              <a:t>需</a:t>
            </a:r>
            <a:r>
              <a:rPr lang="zh-TW" altLang="zh-TW" b="1" dirty="0" smtClean="0">
                <a:solidFill>
                  <a:srgbClr val="FF0000"/>
                </a:solidFill>
                <a:latin typeface="微軟正黑體" panose="020B0604030504040204" pitchFamily="34" charset="-120"/>
                <a:ea typeface="微軟正黑體" panose="020B0604030504040204" pitchFamily="34" charset="-120"/>
              </a:rPr>
              <a:t>自行</a:t>
            </a:r>
            <a:r>
              <a:rPr lang="zh-TW" altLang="zh-TW" dirty="0" smtClean="0">
                <a:latin typeface="微軟正黑體" panose="020B0604030504040204" pitchFamily="34" charset="-120"/>
                <a:ea typeface="微軟正黑體" panose="020B0604030504040204" pitchFamily="34" charset="-120"/>
              </a:rPr>
              <a:t>報名</a:t>
            </a:r>
            <a:r>
              <a:rPr lang="zh-TW" altLang="zh-TW" dirty="0">
                <a:latin typeface="微軟正黑體" panose="020B0604030504040204" pitchFamily="34" charset="-120"/>
                <a:ea typeface="微軟正黑體" panose="020B0604030504040204" pitchFamily="34" charset="-120"/>
              </a:rPr>
              <a:t>並上傳作品。</a:t>
            </a:r>
          </a:p>
          <a:p>
            <a:r>
              <a:rPr lang="zh-TW" altLang="zh-TW" dirty="0" smtClean="0">
                <a:latin typeface="微軟正黑體" panose="020B0604030504040204" pitchFamily="34" charset="-120"/>
                <a:ea typeface="微軟正黑體" panose="020B0604030504040204" pitchFamily="34" charset="-120"/>
              </a:rPr>
              <a:t>報名後</a:t>
            </a:r>
            <a:r>
              <a:rPr lang="en-US" altLang="zh-TW" dirty="0" smtClean="0">
                <a:latin typeface="微軟正黑體" panose="020B0604030504040204" pitchFamily="34" charset="-120"/>
                <a:ea typeface="微軟正黑體" panose="020B0604030504040204" pitchFamily="34" charset="-120"/>
              </a:rPr>
              <a:t>, </a:t>
            </a:r>
            <a:r>
              <a:rPr lang="zh-TW" altLang="zh-TW" dirty="0" smtClean="0">
                <a:latin typeface="微軟正黑體" panose="020B0604030504040204" pitchFamily="34" charset="-120"/>
                <a:ea typeface="微軟正黑體" panose="020B0604030504040204" pitchFamily="34" charset="-120"/>
              </a:rPr>
              <a:t>於</a:t>
            </a:r>
            <a:r>
              <a:rPr lang="en-US" altLang="zh-TW" b="1" dirty="0" smtClean="0">
                <a:solidFill>
                  <a:srgbClr val="FF0000"/>
                </a:solidFill>
                <a:latin typeface="微軟正黑體" panose="020B0604030504040204" pitchFamily="34" charset="-120"/>
                <a:ea typeface="微軟正黑體" panose="020B0604030504040204" pitchFamily="34" charset="-120"/>
              </a:rPr>
              <a:t>104</a:t>
            </a:r>
            <a:r>
              <a:rPr lang="zh-TW" altLang="en-US" b="1" dirty="0" smtClean="0">
                <a:solidFill>
                  <a:srgbClr val="FF0000"/>
                </a:solidFill>
                <a:latin typeface="微軟正黑體" panose="020B0604030504040204" pitchFamily="34" charset="-120"/>
                <a:ea typeface="微軟正黑體" panose="020B0604030504040204" pitchFamily="34" charset="-120"/>
              </a:rPr>
              <a:t>年</a:t>
            </a:r>
            <a:r>
              <a:rPr lang="en-US" altLang="zh-TW" b="1" dirty="0" smtClean="0">
                <a:solidFill>
                  <a:srgbClr val="FF0000"/>
                </a:solidFill>
                <a:latin typeface="微軟正黑體" panose="020B0604030504040204" pitchFamily="34" charset="-120"/>
                <a:ea typeface="微軟正黑體" panose="020B0604030504040204" pitchFamily="34" charset="-120"/>
              </a:rPr>
              <a:t>3</a:t>
            </a:r>
            <a:r>
              <a:rPr lang="zh-TW" altLang="en-US" b="1" dirty="0" smtClean="0">
                <a:solidFill>
                  <a:srgbClr val="FF0000"/>
                </a:solidFill>
                <a:latin typeface="微軟正黑體" panose="020B0604030504040204" pitchFamily="34" charset="-120"/>
                <a:ea typeface="微軟正黑體" panose="020B0604030504040204" pitchFamily="34" charset="-120"/>
              </a:rPr>
              <a:t>月</a:t>
            </a:r>
            <a:r>
              <a:rPr lang="en-US" altLang="zh-TW" b="1" dirty="0" smtClean="0">
                <a:solidFill>
                  <a:srgbClr val="FF0000"/>
                </a:solidFill>
                <a:latin typeface="微軟正黑體" panose="020B0604030504040204" pitchFamily="34" charset="-120"/>
                <a:ea typeface="微軟正黑體" panose="020B0604030504040204" pitchFamily="34" charset="-120"/>
              </a:rPr>
              <a:t>9</a:t>
            </a:r>
            <a:r>
              <a:rPr lang="zh-TW" altLang="en-US" b="1" dirty="0" smtClean="0">
                <a:solidFill>
                  <a:srgbClr val="FF0000"/>
                </a:solidFill>
                <a:latin typeface="微軟正黑體" panose="020B0604030504040204" pitchFamily="34" charset="-120"/>
                <a:ea typeface="微軟正黑體" panose="020B0604030504040204" pitchFamily="34" charset="-120"/>
              </a:rPr>
              <a:t>日</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smtClean="0">
                <a:solidFill>
                  <a:srgbClr val="FF0000"/>
                </a:solidFill>
                <a:latin typeface="微軟正黑體" panose="020B0604030504040204" pitchFamily="34" charset="-120"/>
                <a:ea typeface="微軟正黑體" panose="020B0604030504040204" pitchFamily="34" charset="-120"/>
              </a:rPr>
              <a:t>三</a:t>
            </a:r>
            <a:r>
              <a:rPr lang="en-US" altLang="zh-TW" b="1" dirty="0" smtClean="0">
                <a:solidFill>
                  <a:srgbClr val="FF0000"/>
                </a:solidFill>
                <a:latin typeface="微軟正黑體" panose="020B0604030504040204" pitchFamily="34" charset="-120"/>
                <a:ea typeface="微軟正黑體" panose="020B0604030504040204" pitchFamily="34" charset="-120"/>
              </a:rPr>
              <a:t>) 12:00</a:t>
            </a:r>
            <a:r>
              <a:rPr lang="zh-TW" altLang="zh-TW" b="1" dirty="0" smtClean="0">
                <a:solidFill>
                  <a:srgbClr val="FF0000"/>
                </a:solidFill>
                <a:latin typeface="微軟正黑體" panose="020B0604030504040204" pitchFamily="34" charset="-120"/>
                <a:ea typeface="微軟正黑體" panose="020B0604030504040204" pitchFamily="34" charset="-120"/>
              </a:rPr>
              <a:t>點前</a:t>
            </a:r>
            <a:r>
              <a:rPr lang="zh-TW" altLang="en-US" dirty="0" smtClean="0">
                <a:latin typeface="微軟正黑體" panose="020B0604030504040204" pitchFamily="34" charset="-120"/>
                <a:ea typeface="微軟正黑體" panose="020B0604030504040204" pitchFamily="34" charset="-120"/>
              </a:rPr>
              <a:t>完成所有報名程序</a:t>
            </a:r>
            <a:r>
              <a:rPr lang="zh-TW" altLang="zh-TW" dirty="0" smtClean="0">
                <a:latin typeface="微軟正黑體" panose="020B0604030504040204" pitchFamily="34" charset="-120"/>
                <a:ea typeface="微軟正黑體" panose="020B0604030504040204" pitchFamily="34" charset="-120"/>
              </a:rPr>
              <a:t>，並繳交</a:t>
            </a:r>
            <a:r>
              <a:rPr lang="zh-TW" altLang="en-US" dirty="0" smtClean="0">
                <a:latin typeface="微軟正黑體" panose="020B0604030504040204" pitchFamily="34" charset="-120"/>
                <a:ea typeface="微軟正黑體" panose="020B0604030504040204" pitchFamily="34" charset="-120"/>
              </a:rPr>
              <a:t>作品檔案、作品資訊表格檔案。</a:t>
            </a:r>
            <a:endParaRPr lang="zh-TW" altLang="en-US"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5" name="文字方塊 4"/>
          <p:cNvSpPr txBox="1"/>
          <p:nvPr/>
        </p:nvSpPr>
        <p:spPr>
          <a:xfrm>
            <a:off x="3419872" y="555040"/>
            <a:ext cx="3384376" cy="677108"/>
          </a:xfrm>
          <a:prstGeom prst="rect">
            <a:avLst/>
          </a:prstGeom>
          <a:noFill/>
        </p:spPr>
        <p:txBody>
          <a:bodyPr wrap="square" rtlCol="0">
            <a:spAutoFit/>
          </a:bodyPr>
          <a:lstStyle/>
          <a:p>
            <a:r>
              <a:rPr lang="zh-TW" altLang="en-US" sz="3800" dirty="0" smtClean="0">
                <a:latin typeface="微軟正黑體" panose="020B0604030504040204" pitchFamily="34" charset="-120"/>
                <a:ea typeface="微軟正黑體" panose="020B0604030504040204" pitchFamily="34" charset="-120"/>
              </a:rPr>
              <a:t>線上報名</a:t>
            </a:r>
            <a:endParaRPr lang="zh-TW" altLang="en-US" sz="3800"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07504" y="3183359"/>
            <a:ext cx="2952327" cy="923330"/>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進入紅點官方網站</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進行參賽作品上傳作業</a:t>
            </a:r>
            <a:endParaRPr lang="en-US" altLang="zh-TW" dirty="0" smtClean="0">
              <a:latin typeface="微軟正黑體" panose="020B0604030504040204" pitchFamily="34" charset="-120"/>
              <a:ea typeface="微軟正黑體" panose="020B0604030504040204" pitchFamily="34" charset="-120"/>
            </a:endParaRPr>
          </a:p>
          <a:p>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http://www.red-dot.sg/en/</a:t>
            </a:r>
            <a:endParaRPr lang="zh-TW" altLang="en-US"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2132856"/>
            <a:ext cx="5736359" cy="3384376"/>
          </a:xfrm>
          <a:prstGeom prst="rect">
            <a:avLst/>
          </a:prstGeom>
        </p:spPr>
      </p:pic>
      <p:sp>
        <p:nvSpPr>
          <p:cNvPr id="3" name="矩形 2"/>
          <p:cNvSpPr/>
          <p:nvPr/>
        </p:nvSpPr>
        <p:spPr>
          <a:xfrm>
            <a:off x="7783216" y="3573016"/>
            <a:ext cx="911823"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55808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線上報名</a:t>
            </a:r>
            <a:endParaRPr lang="zh-TW" altLang="en-US" sz="38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8" name="矩形 7"/>
          <p:cNvSpPr/>
          <p:nvPr/>
        </p:nvSpPr>
        <p:spPr>
          <a:xfrm>
            <a:off x="107504" y="3104131"/>
            <a:ext cx="2267744" cy="1200329"/>
          </a:xfrm>
          <a:prstGeom prst="rect">
            <a:avLst/>
          </a:prstGeom>
        </p:spPr>
        <p:txBody>
          <a:bodyPr wrap="square">
            <a:spAutoFit/>
          </a:bodyPr>
          <a:lstStyle/>
          <a:p>
            <a:r>
              <a:rPr lang="zh-TW" altLang="zh-TW" dirty="0">
                <a:latin typeface="微軟正黑體" panose="020B0604030504040204" pitchFamily="34" charset="-120"/>
                <a:ea typeface="微軟正黑體" panose="020B0604030504040204" pitchFamily="34" charset="-120"/>
              </a:rPr>
              <a:t>登錄報名</a:t>
            </a:r>
            <a:r>
              <a:rPr lang="zh-TW" altLang="zh-TW" dirty="0" smtClean="0">
                <a:latin typeface="微軟正黑體" panose="020B0604030504040204" pitchFamily="34" charset="-120"/>
                <a:ea typeface="微軟正黑體" panose="020B0604030504040204" pitchFamily="34" charset="-120"/>
              </a:rPr>
              <a:t>入口</a:t>
            </a:r>
            <a:endParaRPr lang="en-US" altLang="zh-TW" dirty="0" smtClean="0">
              <a:latin typeface="微軟正黑體" panose="020B0604030504040204" pitchFamily="34" charset="-120"/>
              <a:ea typeface="微軟正黑體" panose="020B0604030504040204" pitchFamily="34" charset="-120"/>
            </a:endParaRPr>
          </a:p>
          <a:p>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所有</a:t>
            </a:r>
            <a:r>
              <a:rPr lang="zh-TW" altLang="en-US" dirty="0">
                <a:latin typeface="微軟正黑體" panose="020B0604030504040204" pitchFamily="34" charset="-120"/>
                <a:ea typeface="微軟正黑體" panose="020B0604030504040204" pitchFamily="34" charset="-120"/>
              </a:rPr>
              <a:t>報名</a:t>
            </a:r>
            <a:r>
              <a:rPr lang="zh-TW" altLang="en-US" dirty="0" smtClean="0">
                <a:latin typeface="微軟正黑體" panose="020B0604030504040204" pitchFamily="34" charset="-120"/>
                <a:ea typeface="微軟正黑體" panose="020B0604030504040204" pitchFamily="34" charset="-120"/>
              </a:rPr>
              <a:t>程序必須</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全以</a:t>
            </a:r>
            <a:r>
              <a:rPr lang="zh-TW" altLang="en-US" b="1" dirty="0" smtClean="0">
                <a:solidFill>
                  <a:srgbClr val="FF0000"/>
                </a:solidFill>
                <a:latin typeface="微軟正黑體" panose="020B0604030504040204" pitchFamily="34" charset="-120"/>
                <a:ea typeface="微軟正黑體" panose="020B0604030504040204" pitchFamily="34" charset="-120"/>
              </a:rPr>
              <a:t>英文</a:t>
            </a:r>
            <a:r>
              <a:rPr lang="zh-TW" altLang="en-US" dirty="0" smtClean="0">
                <a:latin typeface="微軟正黑體" panose="020B0604030504040204" pitchFamily="34" charset="-120"/>
                <a:ea typeface="微軟正黑體" panose="020B0604030504040204" pitchFamily="34" charset="-120"/>
              </a:rPr>
              <a:t>方式填寫</a:t>
            </a:r>
            <a:endParaRPr lang="zh-TW" altLang="en-US" dirty="0">
              <a:latin typeface="微軟正黑體" panose="020B0604030504040204" pitchFamily="34" charset="-120"/>
              <a:ea typeface="微軟正黑體" panose="020B0604030504040204" pitchFamily="34" charset="-120"/>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484784"/>
            <a:ext cx="6120680" cy="5036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4139952" y="4002806"/>
            <a:ext cx="4464496" cy="338554"/>
          </a:xfrm>
          <a:prstGeom prst="rect">
            <a:avLst/>
          </a:prstGeom>
          <a:noFill/>
        </p:spPr>
        <p:txBody>
          <a:bodyPr wrap="square" rtlCol="0">
            <a:spAutoFit/>
          </a:bodyPr>
          <a:lstStyle/>
          <a:p>
            <a:r>
              <a:rPr lang="zh-TW" altLang="en-US" sz="1600" dirty="0" smtClean="0">
                <a:latin typeface="微軟正黑體" panose="020B0604030504040204" pitchFamily="34" charset="-120"/>
                <a:ea typeface="微軟正黑體" panose="020B0604030504040204" pitchFamily="34" charset="-120"/>
              </a:rPr>
              <a:t>已具帳密者，請直接由上方輸入帳密登入報名</a:t>
            </a:r>
            <a:endParaRPr lang="zh-TW" altLang="en-US" sz="1600"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4355976" y="4304460"/>
            <a:ext cx="3240360" cy="338554"/>
          </a:xfrm>
          <a:prstGeom prst="rect">
            <a:avLst/>
          </a:prstGeom>
          <a:noFill/>
        </p:spPr>
        <p:txBody>
          <a:bodyPr wrap="square" rtlCol="0">
            <a:spAutoFit/>
          </a:bodyPr>
          <a:lstStyle/>
          <a:p>
            <a:r>
              <a:rPr lang="zh-TW" altLang="en-US" sz="1600" dirty="0" smtClean="0">
                <a:latin typeface="微軟正黑體" panose="020B0604030504040204" pitchFamily="34" charset="-120"/>
                <a:ea typeface="微軟正黑體" panose="020B0604030504040204" pitchFamily="34" charset="-120"/>
              </a:rPr>
              <a:t>未具帳密者，請由此建立帳密</a:t>
            </a:r>
            <a:endParaRPr lang="zh-TW" altLang="en-US" sz="1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83565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3800" dirty="0" smtClean="0">
                <a:latin typeface="微軟正黑體" panose="020B0604030504040204" pitchFamily="34" charset="-120"/>
                <a:ea typeface="微軟正黑體" panose="020B0604030504040204" pitchFamily="34" charset="-120"/>
              </a:rPr>
              <a:t>線上報名</a:t>
            </a:r>
            <a:endParaRPr lang="zh-TW" altLang="en-US" sz="38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11" name="矩形 10"/>
          <p:cNvSpPr/>
          <p:nvPr/>
        </p:nvSpPr>
        <p:spPr>
          <a:xfrm>
            <a:off x="0" y="1417638"/>
            <a:ext cx="2787105" cy="4308872"/>
          </a:xfrm>
          <a:prstGeom prst="rect">
            <a:avLst/>
          </a:prstGeom>
        </p:spPr>
        <p:txBody>
          <a:bodyPr wrap="square">
            <a:spAutoFit/>
          </a:bodyPr>
          <a:lstStyle/>
          <a:p>
            <a:r>
              <a:rPr lang="zh-TW" altLang="zh-TW" dirty="0">
                <a:latin typeface="微軟正黑體" panose="020B0604030504040204" pitchFamily="34" charset="-120"/>
                <a:ea typeface="微軟正黑體" panose="020B0604030504040204" pitchFamily="34" charset="-120"/>
              </a:rPr>
              <a:t>新建</a:t>
            </a:r>
            <a:r>
              <a:rPr lang="zh-TW" altLang="zh-TW" dirty="0" smtClean="0">
                <a:latin typeface="微軟正黑體" panose="020B0604030504040204" pitchFamily="34" charset="-120"/>
                <a:ea typeface="微軟正黑體" panose="020B0604030504040204" pitchFamily="34" charset="-120"/>
              </a:rPr>
              <a:t>帳戶</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1.</a:t>
            </a:r>
            <a:r>
              <a:rPr lang="zh-TW" altLang="en-US" dirty="0" smtClean="0">
                <a:latin typeface="微軟正黑體" panose="020B0604030504040204" pitchFamily="34" charset="-120"/>
                <a:ea typeface="微軟正黑體" panose="020B0604030504040204" pitchFamily="34" charset="-120"/>
              </a:rPr>
              <a:t>名字</a:t>
            </a:r>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dirty="0" smtClean="0">
                <a:solidFill>
                  <a:srgbClr val="FF0000"/>
                </a:solidFill>
                <a:latin typeface="微軟正黑體" panose="020B0604030504040204" pitchFamily="34" charset="-120"/>
                <a:ea typeface="微軟正黑體" panose="020B0604030504040204" pitchFamily="34" charset="-120"/>
              </a:rPr>
              <a:t>請確認護照拼音</a:t>
            </a:r>
            <a:r>
              <a:rPr lang="en-US" altLang="zh-TW" dirty="0" smtClean="0">
                <a:solidFill>
                  <a:srgbClr val="FF0000"/>
                </a:solidFill>
                <a:latin typeface="微軟正黑體" panose="020B0604030504040204" pitchFamily="34" charset="-120"/>
                <a:ea typeface="微軟正黑體" panose="020B0604030504040204" pitchFamily="34" charset="-120"/>
              </a:rPr>
              <a:t>)</a:t>
            </a:r>
          </a:p>
          <a:p>
            <a:r>
              <a:rPr lang="en-US" altLang="zh-TW" dirty="0" smtClean="0">
                <a:latin typeface="微軟正黑體" panose="020B0604030504040204" pitchFamily="34" charset="-120"/>
                <a:ea typeface="微軟正黑體" panose="020B0604030504040204" pitchFamily="34" charset="-120"/>
              </a:rPr>
              <a:t>2.</a:t>
            </a:r>
            <a:r>
              <a:rPr lang="zh-TW" altLang="en-US" dirty="0" smtClean="0">
                <a:latin typeface="微軟正黑體" panose="020B0604030504040204" pitchFamily="34" charset="-120"/>
                <a:ea typeface="微軟正黑體" panose="020B0604030504040204" pitchFamily="34" charset="-120"/>
              </a:rPr>
              <a:t>姓</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請確認護照拼音</a:t>
            </a:r>
            <a:r>
              <a:rPr lang="en-US" altLang="zh-TW" dirty="0" smtClean="0">
                <a:solidFill>
                  <a:srgbClr val="FF0000"/>
                </a:solidFill>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3.</a:t>
            </a:r>
            <a:r>
              <a:rPr lang="zh-TW" altLang="en-US" dirty="0" smtClean="0">
                <a:latin typeface="微軟正黑體" panose="020B0604030504040204" pitchFamily="34" charset="-120"/>
                <a:ea typeface="微軟正黑體" panose="020B0604030504040204" pitchFamily="34" charset="-120"/>
              </a:rPr>
              <a:t>街</a:t>
            </a:r>
            <a:r>
              <a:rPr lang="en-US" altLang="zh-TW" dirty="0" smtClean="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500, </a:t>
            </a:r>
            <a:r>
              <a:rPr lang="en-US" altLang="zh-TW" dirty="0" err="1">
                <a:latin typeface="微軟正黑體" panose="020B0604030504040204" pitchFamily="34" charset="-120"/>
                <a:ea typeface="微軟正黑體" panose="020B0604030504040204" pitchFamily="34" charset="-120"/>
              </a:rPr>
              <a:t>Lioufeng</a:t>
            </a:r>
            <a:r>
              <a:rPr lang="en-US" altLang="zh-TW" dirty="0">
                <a:latin typeface="微軟正黑體" panose="020B0604030504040204" pitchFamily="34" charset="-120"/>
                <a:ea typeface="微軟正黑體" panose="020B0604030504040204" pitchFamily="34" charset="-120"/>
              </a:rPr>
              <a:t> Rd., </a:t>
            </a:r>
            <a:r>
              <a:rPr lang="en-US" altLang="zh-TW" dirty="0" smtClean="0">
                <a:latin typeface="微軟正黑體" panose="020B0604030504040204" pitchFamily="34" charset="-120"/>
                <a:ea typeface="微軟正黑體" panose="020B0604030504040204" pitchFamily="34" charset="-120"/>
              </a:rPr>
              <a:t>  </a:t>
            </a:r>
          </a:p>
          <a:p>
            <a:r>
              <a:rPr lang="en-US" altLang="zh-TW" dirty="0">
                <a:latin typeface="微軟正黑體" panose="020B0604030504040204" pitchFamily="34" charset="-120"/>
                <a:ea typeface="微軟正黑體" panose="020B0604030504040204" pitchFamily="34" charset="-120"/>
              </a:rPr>
              <a:t> </a:t>
            </a:r>
            <a:r>
              <a:rPr lang="en-US" altLang="zh-TW" dirty="0" smtClean="0">
                <a:latin typeface="微軟正黑體" panose="020B0604030504040204" pitchFamily="34" charset="-120"/>
                <a:ea typeface="微軟正黑體" panose="020B0604030504040204" pitchFamily="34" charset="-120"/>
              </a:rPr>
              <a:t>        </a:t>
            </a:r>
            <a:r>
              <a:rPr lang="en-US" altLang="zh-TW" dirty="0" err="1" smtClean="0">
                <a:latin typeface="微軟正黑體" panose="020B0604030504040204" pitchFamily="34" charset="-120"/>
                <a:ea typeface="微軟正黑體" panose="020B0604030504040204" pitchFamily="34" charset="-120"/>
              </a:rPr>
              <a:t>Wufeng</a:t>
            </a:r>
            <a:endParaRPr lang="en-US" altLang="zh-TW" dirty="0" smtClean="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4. </a:t>
            </a:r>
            <a:r>
              <a:rPr lang="en-US" altLang="zh-TW" dirty="0" smtClean="0">
                <a:latin typeface="微軟正黑體" panose="020B0604030504040204" pitchFamily="34" charset="-120"/>
                <a:ea typeface="微軟正黑體" panose="020B0604030504040204" pitchFamily="34" charset="-120"/>
              </a:rPr>
              <a:t>Taichung </a:t>
            </a:r>
          </a:p>
          <a:p>
            <a:r>
              <a:rPr lang="en-US" altLang="zh-TW" dirty="0">
                <a:latin typeface="微軟正黑體" panose="020B0604030504040204" pitchFamily="34" charset="-120"/>
                <a:ea typeface="微軟正黑體" panose="020B0604030504040204" pitchFamily="34" charset="-120"/>
              </a:rPr>
              <a:t>5. </a:t>
            </a:r>
            <a:r>
              <a:rPr lang="en-US" altLang="zh-TW" dirty="0" smtClean="0">
                <a:latin typeface="微軟正黑體" panose="020B0604030504040204" pitchFamily="34" charset="-120"/>
                <a:ea typeface="微軟正黑體" panose="020B0604030504040204" pitchFamily="34" charset="-120"/>
              </a:rPr>
              <a:t>Taichung</a:t>
            </a:r>
          </a:p>
          <a:p>
            <a:r>
              <a:rPr lang="en-US" altLang="zh-TW" dirty="0" smtClean="0">
                <a:latin typeface="微軟正黑體" panose="020B0604030504040204" pitchFamily="34" charset="-120"/>
                <a:ea typeface="微軟正黑體" panose="020B0604030504040204" pitchFamily="34" charset="-120"/>
              </a:rPr>
              <a:t>6. Taiwan</a:t>
            </a:r>
          </a:p>
          <a:p>
            <a:r>
              <a:rPr lang="en-US" altLang="zh-TW" dirty="0" smtClean="0">
                <a:latin typeface="微軟正黑體" panose="020B0604030504040204" pitchFamily="34" charset="-120"/>
                <a:ea typeface="微軟正黑體" panose="020B0604030504040204" pitchFamily="34" charset="-120"/>
              </a:rPr>
              <a:t>7.</a:t>
            </a:r>
            <a:r>
              <a:rPr lang="zh-TW" altLang="en-US" dirty="0" smtClean="0">
                <a:latin typeface="微軟正黑體" panose="020B0604030504040204" pitchFamily="34" charset="-120"/>
                <a:ea typeface="微軟正黑體" panose="020B0604030504040204" pitchFamily="34" charset="-120"/>
              </a:rPr>
              <a:t>郵遞區號 </a:t>
            </a:r>
            <a:r>
              <a:rPr lang="en-US" altLang="zh-TW" dirty="0" smtClean="0">
                <a:latin typeface="微軟正黑體" panose="020B0604030504040204" pitchFamily="34" charset="-120"/>
                <a:ea typeface="微軟正黑體" panose="020B0604030504040204" pitchFamily="34" charset="-120"/>
              </a:rPr>
              <a:t>41354</a:t>
            </a:r>
          </a:p>
          <a:p>
            <a:r>
              <a:rPr lang="en-US" altLang="zh-TW" dirty="0" smtClean="0">
                <a:latin typeface="微軟正黑體" panose="020B0604030504040204" pitchFamily="34" charset="-120"/>
                <a:ea typeface="微軟正黑體" panose="020B0604030504040204" pitchFamily="34" charset="-120"/>
              </a:rPr>
              <a:t>8.</a:t>
            </a:r>
            <a:r>
              <a:rPr lang="zh-TW" altLang="en-US" dirty="0" smtClean="0">
                <a:latin typeface="微軟正黑體" panose="020B0604030504040204" pitchFamily="34" charset="-120"/>
                <a:ea typeface="微軟正黑體" panose="020B0604030504040204" pitchFamily="34" charset="-120"/>
              </a:rPr>
              <a:t>登錄帳號</a:t>
            </a:r>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電子信箱</a:t>
            </a:r>
            <a:r>
              <a:rPr lang="en-US" altLang="zh-TW" dirty="0" smtClean="0">
                <a:latin typeface="微軟正黑體" panose="020B0604030504040204" pitchFamily="34" charset="-120"/>
                <a:ea typeface="微軟正黑體" panose="020B0604030504040204" pitchFamily="34" charset="-120"/>
              </a:rPr>
              <a:t>)</a:t>
            </a:r>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dirty="0" smtClean="0">
                <a:solidFill>
                  <a:srgbClr val="FF0000"/>
                </a:solidFill>
                <a:latin typeface="微軟正黑體" panose="020B0604030504040204" pitchFamily="34" charset="-120"/>
                <a:ea typeface="微軟正黑體" panose="020B0604030504040204" pitchFamily="34" charset="-120"/>
              </a:rPr>
              <a:t>請以固定收信信箱作填寫</a:t>
            </a:r>
            <a:r>
              <a:rPr lang="en-US" altLang="zh-TW" dirty="0" smtClean="0">
                <a:solidFill>
                  <a:srgbClr val="FF0000"/>
                </a:solidFill>
                <a:latin typeface="微軟正黑體" panose="020B0604030504040204" pitchFamily="34" charset="-120"/>
                <a:ea typeface="微軟正黑體" panose="020B0604030504040204" pitchFamily="34" charset="-120"/>
              </a:rPr>
              <a:t>)</a:t>
            </a:r>
          </a:p>
          <a:p>
            <a:r>
              <a:rPr lang="en-US" altLang="zh-TW" dirty="0" smtClean="0">
                <a:latin typeface="微軟正黑體" panose="020B0604030504040204" pitchFamily="34" charset="-120"/>
                <a:ea typeface="微軟正黑體" panose="020B0604030504040204" pitchFamily="34" charset="-120"/>
              </a:rPr>
              <a:t>9.</a:t>
            </a:r>
            <a:r>
              <a:rPr lang="zh-TW" altLang="en-US" dirty="0" smtClean="0">
                <a:latin typeface="微軟正黑體" panose="020B0604030504040204" pitchFamily="34" charset="-120"/>
                <a:ea typeface="微軟正黑體" panose="020B0604030504040204" pitchFamily="34" charset="-120"/>
              </a:rPr>
              <a:t>登錄密碼</a:t>
            </a:r>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再次輸入密碼</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10.</a:t>
            </a:r>
            <a:r>
              <a:rPr lang="zh-TW" altLang="en-US" dirty="0" smtClean="0">
                <a:latin typeface="微軟正黑體" panose="020B0604030504040204" pitchFamily="34" charset="-120"/>
                <a:ea typeface="微軟正黑體" panose="020B0604030504040204" pitchFamily="34" charset="-120"/>
              </a:rPr>
              <a:t>電話</a:t>
            </a:r>
            <a:r>
              <a:rPr lang="en-US" altLang="zh-TW" sz="1600" dirty="0" smtClean="0">
                <a:latin typeface="微軟正黑體" panose="020B0604030504040204" pitchFamily="34" charset="-120"/>
                <a:ea typeface="微軟正黑體" panose="020B0604030504040204" pitchFamily="34" charset="-120"/>
              </a:rPr>
              <a:t>:</a:t>
            </a:r>
            <a:r>
              <a:rPr lang="en-US" altLang="zh-TW" sz="1600" dirty="0">
                <a:latin typeface="微軟正黑體" panose="020B0604030504040204" pitchFamily="34" charset="-120"/>
                <a:ea typeface="微軟正黑體" panose="020B0604030504040204" pitchFamily="34" charset="-120"/>
              </a:rPr>
              <a:t>+</a:t>
            </a:r>
            <a:r>
              <a:rPr lang="en-US" altLang="zh-TW" sz="1600" dirty="0" smtClean="0">
                <a:latin typeface="微軟正黑體" panose="020B0604030504040204" pitchFamily="34" charset="-120"/>
                <a:ea typeface="微軟正黑體" panose="020B0604030504040204" pitchFamily="34" charset="-120"/>
              </a:rPr>
              <a:t>886 423323456</a:t>
            </a:r>
          </a:p>
          <a:p>
            <a:r>
              <a:rPr lang="en-US" altLang="zh-TW" dirty="0" smtClean="0">
                <a:latin typeface="微軟正黑體" panose="020B0604030504040204" pitchFamily="34" charset="-120"/>
                <a:ea typeface="微軟正黑體" panose="020B0604030504040204" pitchFamily="34" charset="-120"/>
              </a:rPr>
              <a:t>11.</a:t>
            </a:r>
            <a:r>
              <a:rPr lang="zh-TW" altLang="en-US" dirty="0" smtClean="0">
                <a:latin typeface="微軟正黑體" panose="020B0604030504040204" pitchFamily="34" charset="-120"/>
                <a:ea typeface="微軟正黑體" panose="020B0604030504040204" pitchFamily="34" charset="-120"/>
              </a:rPr>
              <a:t>手機</a:t>
            </a:r>
            <a:endParaRPr lang="en-US" altLang="zh-TW" dirty="0" smtClean="0">
              <a:latin typeface="微軟正黑體" panose="020B0604030504040204" pitchFamily="34" charset="-120"/>
              <a:ea typeface="微軟正黑體" panose="020B0604030504040204" pitchFamily="34" charset="-120"/>
            </a:endParaRPr>
          </a:p>
          <a:p>
            <a:endParaRPr lang="zh-TW" altLang="en-US" sz="2200"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644" y="1268760"/>
            <a:ext cx="5306125" cy="5056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6732240" y="1052736"/>
            <a:ext cx="1440160"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6876256" y="1700808"/>
            <a:ext cx="2267744" cy="646331"/>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可選擇頁面為英文或中文呈現進行報名</a:t>
            </a:r>
            <a:endParaRPr lang="zh-TW" altLang="en-US"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6735237" y="673526"/>
            <a:ext cx="576064" cy="400110"/>
          </a:xfrm>
          <a:prstGeom prst="rect">
            <a:avLst/>
          </a:prstGeom>
          <a:noFill/>
        </p:spPr>
        <p:txBody>
          <a:bodyPr wrap="square" rtlCol="0">
            <a:spAutoFit/>
          </a:bodyPr>
          <a:lstStyle/>
          <a:p>
            <a:r>
              <a:rPr lang="en-US" altLang="zh-TW" sz="2000" b="1" dirty="0" smtClean="0">
                <a:solidFill>
                  <a:srgbClr val="FF0000"/>
                </a:solidFill>
              </a:rPr>
              <a:t>1.</a:t>
            </a:r>
            <a:endParaRPr lang="zh-TW" altLang="en-US" sz="2000" b="1" dirty="0">
              <a:solidFill>
                <a:srgbClr val="FF0000"/>
              </a:solidFill>
            </a:endParaRPr>
          </a:p>
        </p:txBody>
      </p:sp>
      <p:sp>
        <p:nvSpPr>
          <p:cNvPr id="7" name="文字方塊 6"/>
          <p:cNvSpPr txBox="1"/>
          <p:nvPr/>
        </p:nvSpPr>
        <p:spPr>
          <a:xfrm>
            <a:off x="2438500" y="5968540"/>
            <a:ext cx="332164" cy="400110"/>
          </a:xfrm>
          <a:prstGeom prst="rect">
            <a:avLst/>
          </a:prstGeom>
          <a:noFill/>
        </p:spPr>
        <p:txBody>
          <a:bodyPr wrap="square" rtlCol="0">
            <a:spAutoFit/>
          </a:bodyPr>
          <a:lstStyle/>
          <a:p>
            <a:r>
              <a:rPr lang="en-US" altLang="zh-TW" sz="2000" b="1" dirty="0" smtClean="0">
                <a:solidFill>
                  <a:srgbClr val="FF0000"/>
                </a:solidFill>
              </a:rPr>
              <a:t>2.</a:t>
            </a:r>
            <a:endParaRPr lang="zh-TW" altLang="en-US" sz="2000" b="1" dirty="0">
              <a:solidFill>
                <a:srgbClr val="FF0000"/>
              </a:solidFill>
            </a:endParaRPr>
          </a:p>
        </p:txBody>
      </p:sp>
      <p:sp>
        <p:nvSpPr>
          <p:cNvPr id="8" name="矩形 7"/>
          <p:cNvSpPr/>
          <p:nvPr/>
        </p:nvSpPr>
        <p:spPr>
          <a:xfrm>
            <a:off x="2915816" y="6168595"/>
            <a:ext cx="648072" cy="2847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p:nvSpPr>
        <p:spPr>
          <a:xfrm>
            <a:off x="3707904" y="6453336"/>
            <a:ext cx="2376264"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完成</a:t>
            </a:r>
            <a:r>
              <a:rPr lang="zh-TW" altLang="en-US" dirty="0" smtClean="0">
                <a:latin typeface="微軟正黑體" panose="020B0604030504040204" pitchFamily="34" charset="-120"/>
                <a:ea typeface="微軟正黑體" panose="020B0604030504040204" pitchFamily="34" charset="-120"/>
              </a:rPr>
              <a:t>後點選建立帳戶</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591027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latin typeface="微軟正黑體" panose="020B0604030504040204" pitchFamily="34" charset="-120"/>
                <a:ea typeface="微軟正黑體" panose="020B0604030504040204" pitchFamily="34" charset="-120"/>
              </a:rPr>
              <a:t>線上報名</a:t>
            </a:r>
            <a:endParaRPr lang="zh-TW" altLang="en-US" dirty="0">
              <a:latin typeface="微軟正黑體" panose="020B0604030504040204" pitchFamily="34" charset="-120"/>
              <a:ea typeface="微軟正黑體" panose="020B0604030504040204" pitchFamily="34" charset="-120"/>
            </a:endParaRPr>
          </a:p>
        </p:txBody>
      </p:sp>
      <p:pic>
        <p:nvPicPr>
          <p:cNvPr id="5" name="圖片 4"/>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4" name="文字方塊 3"/>
          <p:cNvSpPr txBox="1"/>
          <p:nvPr/>
        </p:nvSpPr>
        <p:spPr>
          <a:xfrm>
            <a:off x="128306" y="3212976"/>
            <a:ext cx="2448272" cy="923330"/>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登錄帳號密碼後，點選作品上傳選項進行報名程序</a:t>
            </a:r>
            <a:endParaRPr lang="zh-TW" altLang="en-US"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579" y="1988840"/>
            <a:ext cx="6243893" cy="3600400"/>
          </a:xfrm>
          <a:prstGeom prst="rect">
            <a:avLst/>
          </a:prstGeom>
        </p:spPr>
      </p:pic>
      <p:sp>
        <p:nvSpPr>
          <p:cNvPr id="7" name="矩形 6"/>
          <p:cNvSpPr/>
          <p:nvPr/>
        </p:nvSpPr>
        <p:spPr>
          <a:xfrm>
            <a:off x="2771800" y="3140968"/>
            <a:ext cx="1368152" cy="2880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785905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25760"/>
            <a:ext cx="8229600" cy="1143000"/>
          </a:xfrm>
        </p:spPr>
        <p:txBody>
          <a:bodyPr/>
          <a:lstStyle/>
          <a:p>
            <a:r>
              <a:rPr lang="zh-TW" altLang="en-US" dirty="0" smtClean="0">
                <a:latin typeface="微軟正黑體" panose="020B0604030504040204" pitchFamily="34" charset="-120"/>
                <a:ea typeface="微軟正黑體" panose="020B0604030504040204" pitchFamily="34" charset="-120"/>
              </a:rPr>
              <a:t>線上報名</a:t>
            </a:r>
            <a:endParaRPr lang="zh-TW" altLang="en-US"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3" name="文字方塊 2"/>
          <p:cNvSpPr txBox="1"/>
          <p:nvPr/>
        </p:nvSpPr>
        <p:spPr>
          <a:xfrm>
            <a:off x="-32676" y="1916832"/>
            <a:ext cx="2952328" cy="4031873"/>
          </a:xfrm>
          <a:prstGeom prst="rect">
            <a:avLst/>
          </a:prstGeom>
          <a:noFill/>
        </p:spPr>
        <p:txBody>
          <a:bodyPr wrap="square" rtlCol="0">
            <a:spAutoFit/>
          </a:bodyPr>
          <a:lstStyle/>
          <a:p>
            <a:r>
              <a:rPr lang="en-US" altLang="zh-TW" sz="1600" dirty="0" smtClean="0">
                <a:latin typeface="微軟正黑體" panose="020B0604030504040204" pitchFamily="34" charset="-120"/>
                <a:ea typeface="微軟正黑體" panose="020B0604030504040204" pitchFamily="34" charset="-120"/>
              </a:rPr>
              <a:t>1.</a:t>
            </a:r>
            <a:r>
              <a:rPr lang="zh-TW" altLang="en-US" sz="1600" dirty="0" smtClean="0">
                <a:latin typeface="微軟正黑體" panose="020B0604030504040204" pitchFamily="34" charset="-120"/>
                <a:ea typeface="微軟正黑體" panose="020B0604030504040204" pitchFamily="34" charset="-120"/>
              </a:rPr>
              <a:t>作品名稱</a:t>
            </a:r>
            <a:endParaRPr lang="en-US" altLang="zh-TW" sz="1600" dirty="0" smtClean="0">
              <a:latin typeface="微軟正黑體" panose="020B0604030504040204" pitchFamily="34" charset="-120"/>
              <a:ea typeface="微軟正黑體" panose="020B0604030504040204" pitchFamily="34" charset="-120"/>
            </a:endParaRPr>
          </a:p>
          <a:p>
            <a:r>
              <a:rPr lang="en-US" altLang="zh-TW" sz="1600" dirty="0" smtClean="0">
                <a:latin typeface="微軟正黑體" panose="020B0604030504040204" pitchFamily="34" charset="-120"/>
                <a:ea typeface="微軟正黑體" panose="020B0604030504040204" pitchFamily="34" charset="-120"/>
              </a:rPr>
              <a:t>2.</a:t>
            </a:r>
            <a:r>
              <a:rPr lang="zh-TW" altLang="en-US" sz="1600" dirty="0" smtClean="0">
                <a:latin typeface="微軟正黑體" panose="020B0604030504040204" pitchFamily="34" charset="-120"/>
                <a:ea typeface="微軟正黑體" panose="020B0604030504040204" pitchFamily="34" charset="-120"/>
              </a:rPr>
              <a:t>作品類別</a:t>
            </a:r>
            <a:endParaRPr lang="en-US" altLang="zh-TW" sz="1600" dirty="0" smtClean="0">
              <a:latin typeface="微軟正黑體" panose="020B0604030504040204" pitchFamily="34" charset="-120"/>
              <a:ea typeface="微軟正黑體" panose="020B0604030504040204" pitchFamily="34" charset="-120"/>
            </a:endParaRPr>
          </a:p>
          <a:p>
            <a:r>
              <a:rPr lang="en-US" altLang="zh-TW" sz="1600" dirty="0" smtClean="0">
                <a:latin typeface="微軟正黑體" panose="020B0604030504040204" pitchFamily="34" charset="-120"/>
                <a:ea typeface="微軟正黑體" panose="020B0604030504040204" pitchFamily="34" charset="-120"/>
              </a:rPr>
              <a:t>3.</a:t>
            </a:r>
            <a:r>
              <a:rPr lang="zh-TW" altLang="en-US" sz="1600" dirty="0" smtClean="0">
                <a:latin typeface="微軟正黑體" panose="020B0604030504040204" pitchFamily="34" charset="-120"/>
                <a:ea typeface="微軟正黑體" panose="020B0604030504040204" pitchFamily="34" charset="-120"/>
              </a:rPr>
              <a:t>作品創作日期</a:t>
            </a:r>
            <a:endParaRPr lang="en-US" altLang="zh-TW" sz="1600" dirty="0" smtClean="0">
              <a:latin typeface="微軟正黑體" panose="020B0604030504040204" pitchFamily="34" charset="-120"/>
              <a:ea typeface="微軟正黑體" panose="020B0604030504040204" pitchFamily="34" charset="-120"/>
            </a:endParaRPr>
          </a:p>
          <a:p>
            <a:r>
              <a:rPr lang="en-US" altLang="zh-TW" sz="1600" dirty="0" smtClean="0">
                <a:latin typeface="微軟正黑體" panose="020B0604030504040204" pitchFamily="34" charset="-120"/>
                <a:ea typeface="微軟正黑體" panose="020B0604030504040204" pitchFamily="34" charset="-120"/>
              </a:rPr>
              <a:t>4.</a:t>
            </a:r>
            <a:r>
              <a:rPr lang="zh-TW" altLang="en-US" sz="1600" dirty="0" smtClean="0">
                <a:latin typeface="微軟正黑體" panose="020B0604030504040204" pitchFamily="34" charset="-120"/>
                <a:ea typeface="微軟正黑體" panose="020B0604030504040204" pitchFamily="34" charset="-120"/>
              </a:rPr>
              <a:t>參賽機關</a:t>
            </a:r>
            <a:endParaRPr lang="en-US" altLang="zh-TW" sz="1600" dirty="0" smtClean="0">
              <a:latin typeface="微軟正黑體" panose="020B0604030504040204" pitchFamily="34" charset="-120"/>
              <a:ea typeface="微軟正黑體" panose="020B0604030504040204" pitchFamily="34" charset="-120"/>
            </a:endParaRPr>
          </a:p>
          <a:p>
            <a:r>
              <a:rPr lang="zh-TW" altLang="en-US" sz="1600" dirty="0">
                <a:latin typeface="微軟正黑體" panose="020B0604030504040204" pitchFamily="34" charset="-120"/>
                <a:ea typeface="微軟正黑體" panose="020B0604030504040204" pitchFamily="34" charset="-120"/>
              </a:rPr>
              <a:t>請選擇</a:t>
            </a:r>
            <a:r>
              <a:rPr lang="en-US" altLang="zh-TW" sz="1600" dirty="0" smtClean="0">
                <a:latin typeface="微軟正黑體" panose="020B0604030504040204" pitchFamily="34" charset="-120"/>
                <a:ea typeface="微軟正黑體" panose="020B0604030504040204" pitchFamily="34" charset="-120"/>
              </a:rPr>
              <a:t>Institution/</a:t>
            </a:r>
            <a:r>
              <a:rPr lang="en-US" altLang="zh-TW" sz="1600" dirty="0" err="1" smtClean="0">
                <a:latin typeface="微軟正黑體" panose="020B0604030504040204" pitchFamily="34" charset="-120"/>
                <a:ea typeface="微軟正黑體" panose="020B0604030504040204" pitchFamily="34" charset="-120"/>
              </a:rPr>
              <a:t>Universtiy</a:t>
            </a:r>
            <a:r>
              <a:rPr lang="zh-TW" altLang="en-US" sz="1600" dirty="0" smtClean="0">
                <a:latin typeface="微軟正黑體" panose="020B0604030504040204" pitchFamily="34" charset="-120"/>
                <a:ea typeface="微軟正黑體" panose="020B0604030504040204" pitchFamily="34" charset="-120"/>
              </a:rPr>
              <a:t>，並在積分上填寫</a:t>
            </a:r>
            <a:r>
              <a:rPr lang="en-US" altLang="zh-TW" sz="1400" b="1" dirty="0" smtClean="0">
                <a:solidFill>
                  <a:srgbClr val="FF0000"/>
                </a:solidFill>
                <a:latin typeface="微軟正黑體" panose="020B0604030504040204" pitchFamily="34" charset="-120"/>
                <a:ea typeface="微軟正黑體" panose="020B0604030504040204" pitchFamily="34" charset="-120"/>
              </a:rPr>
              <a:t>Asia University</a:t>
            </a:r>
          </a:p>
          <a:p>
            <a:r>
              <a:rPr lang="en-US" altLang="zh-TW" sz="1600" dirty="0" smtClean="0">
                <a:latin typeface="微軟正黑體" panose="020B0604030504040204" pitchFamily="34" charset="-120"/>
                <a:ea typeface="微軟正黑體" panose="020B0604030504040204" pitchFamily="34" charset="-120"/>
              </a:rPr>
              <a:t>5.</a:t>
            </a:r>
            <a:r>
              <a:rPr lang="zh-TW" altLang="en-US" sz="1600" dirty="0" smtClean="0">
                <a:latin typeface="微軟正黑體" panose="020B0604030504040204" pitchFamily="34" charset="-120"/>
                <a:ea typeface="微軟正黑體" panose="020B0604030504040204" pitchFamily="34" charset="-120"/>
              </a:rPr>
              <a:t>作品說明語言呈現</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僅限早鳥及普通期作品可以中文呈現</a:t>
            </a:r>
            <a:r>
              <a:rPr lang="en-US" altLang="zh-TW" sz="1600" dirty="0" smtClean="0">
                <a:latin typeface="微軟正黑體" panose="020B0604030504040204" pitchFamily="34" charset="-120"/>
                <a:ea typeface="微軟正黑體" panose="020B0604030504040204" pitchFamily="34" charset="-120"/>
              </a:rPr>
              <a:t>)</a:t>
            </a:r>
          </a:p>
          <a:p>
            <a:r>
              <a:rPr lang="en-US" altLang="zh-TW" sz="1600" dirty="0" smtClean="0">
                <a:latin typeface="微軟正黑體" panose="020B0604030504040204" pitchFamily="34" charset="-120"/>
                <a:ea typeface="微軟正黑體" panose="020B0604030504040204" pitchFamily="34" charset="-120"/>
              </a:rPr>
              <a:t>6.</a:t>
            </a:r>
            <a:r>
              <a:rPr lang="zh-TW" altLang="en-US" sz="1600" dirty="0" smtClean="0">
                <a:latin typeface="微軟正黑體" panose="020B0604030504040204" pitchFamily="34" charset="-120"/>
                <a:ea typeface="微軟正黑體" panose="020B0604030504040204" pitchFamily="34" charset="-120"/>
              </a:rPr>
              <a:t>作品是否將上市</a:t>
            </a:r>
            <a:r>
              <a:rPr lang="en-US" altLang="zh-TW" sz="1600" dirty="0" smtClean="0">
                <a:latin typeface="微軟正黑體" panose="020B0604030504040204" pitchFamily="34" charset="-120"/>
                <a:ea typeface="微軟正黑體" panose="020B0604030504040204" pitchFamily="34" charset="-120"/>
              </a:rPr>
              <a:t>(Ready to launch)</a:t>
            </a:r>
            <a:r>
              <a:rPr lang="zh-TW" altLang="en-US" sz="1600" dirty="0" smtClean="0">
                <a:latin typeface="微軟正黑體" panose="020B0604030504040204" pitchFamily="34" charset="-120"/>
                <a:ea typeface="微軟正黑體" panose="020B0604030504040204" pitchFamily="34" charset="-120"/>
              </a:rPr>
              <a:t>或概念作品</a:t>
            </a:r>
            <a:r>
              <a:rPr lang="en-US" altLang="zh-TW" sz="1600" dirty="0" smtClean="0">
                <a:latin typeface="微軟正黑體" panose="020B0604030504040204" pitchFamily="34" charset="-120"/>
                <a:ea typeface="微軟正黑體" panose="020B0604030504040204" pitchFamily="34" charset="-120"/>
              </a:rPr>
              <a:t>(Concept)</a:t>
            </a:r>
          </a:p>
          <a:p>
            <a:r>
              <a:rPr lang="en-US" altLang="zh-TW" sz="1600" dirty="0" smtClean="0">
                <a:latin typeface="微軟正黑體" panose="020B0604030504040204" pitchFamily="34" charset="-120"/>
                <a:ea typeface="微軟正黑體" panose="020B0604030504040204" pitchFamily="34" charset="-120"/>
              </a:rPr>
              <a:t>7.</a:t>
            </a:r>
            <a:r>
              <a:rPr lang="zh-TW" altLang="en-US" sz="1600" dirty="0" smtClean="0">
                <a:latin typeface="微軟正黑體" panose="020B0604030504040204" pitchFamily="34" charset="-120"/>
                <a:ea typeface="微軟正黑體" panose="020B0604030504040204" pitchFamily="34" charset="-120"/>
              </a:rPr>
              <a:t>作品是否為在校作品</a:t>
            </a:r>
            <a:endParaRPr lang="en-US" altLang="zh-TW" sz="1600" dirty="0" smtClean="0">
              <a:latin typeface="微軟正黑體" panose="020B0604030504040204" pitchFamily="34" charset="-120"/>
              <a:ea typeface="微軟正黑體" panose="020B0604030504040204" pitchFamily="34" charset="-120"/>
            </a:endParaRPr>
          </a:p>
          <a:p>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smtClean="0">
                <a:solidFill>
                  <a:srgbClr val="FF0000"/>
                </a:solidFill>
                <a:latin typeface="微軟正黑體" panose="020B0604030504040204" pitchFamily="34" charset="-120"/>
                <a:ea typeface="微軟正黑體" panose="020B0604030504040204" pitchFamily="34" charset="-120"/>
              </a:rPr>
              <a:t>作品之校名、指導老師請填寫</a:t>
            </a:r>
            <a:r>
              <a:rPr lang="en-US" altLang="zh-TW" sz="1600" b="1" dirty="0">
                <a:solidFill>
                  <a:srgbClr val="FF0000"/>
                </a:solidFill>
                <a:latin typeface="微軟正黑體" panose="020B0604030504040204" pitchFamily="34" charset="-120"/>
                <a:ea typeface="微軟正黑體" panose="020B0604030504040204" pitchFamily="34" charset="-120"/>
              </a:rPr>
              <a:t>Asia </a:t>
            </a:r>
            <a:r>
              <a:rPr lang="en-US" altLang="zh-TW" sz="1600" b="1" dirty="0" smtClean="0">
                <a:solidFill>
                  <a:srgbClr val="FF0000"/>
                </a:solidFill>
                <a:latin typeface="微軟正黑體" panose="020B0604030504040204" pitchFamily="34" charset="-120"/>
                <a:ea typeface="微軟正黑體" panose="020B0604030504040204" pitchFamily="34" charset="-120"/>
              </a:rPr>
              <a:t>University</a:t>
            </a:r>
            <a:r>
              <a:rPr lang="zh-TW" altLang="en-US" sz="1600" b="1" dirty="0" smtClean="0">
                <a:solidFill>
                  <a:srgbClr val="FF0000"/>
                </a:solidFill>
                <a:latin typeface="微軟正黑體" panose="020B0604030504040204" pitchFamily="34" charset="-120"/>
                <a:ea typeface="微軟正黑體" panose="020B0604030504040204" pitchFamily="34" charset="-120"/>
              </a:rPr>
              <a:t>及本校之老師為主</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p>
          <a:p>
            <a:r>
              <a:rPr lang="en-US" altLang="zh-TW" sz="1600" dirty="0" smtClean="0">
                <a:latin typeface="微軟正黑體" panose="020B0604030504040204" pitchFamily="34" charset="-120"/>
                <a:ea typeface="微軟正黑體" panose="020B0604030504040204" pitchFamily="34" charset="-120"/>
              </a:rPr>
              <a:t>8.</a:t>
            </a:r>
            <a:r>
              <a:rPr lang="zh-TW" altLang="en-US" sz="1600" dirty="0" smtClean="0">
                <a:latin typeface="微軟正黑體" panose="020B0604030504040204" pitchFamily="34" charset="-120"/>
                <a:ea typeface="微軟正黑體" panose="020B0604030504040204" pitchFamily="34" charset="-120"/>
              </a:rPr>
              <a:t>作品上傳</a:t>
            </a:r>
            <a:endParaRPr lang="en-US" altLang="zh-TW" sz="1600" dirty="0" smtClean="0">
              <a:latin typeface="微軟正黑體" panose="020B0604030504040204" pitchFamily="34" charset="-120"/>
              <a:ea typeface="微軟正黑體" panose="020B0604030504040204" pitchFamily="34" charset="-120"/>
            </a:endParaRPr>
          </a:p>
          <a:p>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至多</a:t>
            </a:r>
            <a:r>
              <a:rPr lang="en-US" altLang="zh-TW" sz="1600" dirty="0" smtClean="0">
                <a:latin typeface="微軟正黑體" panose="020B0604030504040204" pitchFamily="34" charset="-120"/>
                <a:ea typeface="微軟正黑體" panose="020B0604030504040204" pitchFamily="34" charset="-120"/>
              </a:rPr>
              <a:t>5</a:t>
            </a:r>
            <a:r>
              <a:rPr lang="zh-TW" altLang="en-US" sz="1600" dirty="0" smtClean="0">
                <a:latin typeface="微軟正黑體" panose="020B0604030504040204" pitchFamily="34" charset="-120"/>
                <a:ea typeface="微軟正黑體" panose="020B0604030504040204" pitchFamily="34" charset="-120"/>
              </a:rPr>
              <a:t>張，每張最多</a:t>
            </a:r>
            <a:r>
              <a:rPr lang="en-US" altLang="zh-TW" sz="1600" dirty="0" smtClean="0">
                <a:latin typeface="微軟正黑體" panose="020B0604030504040204" pitchFamily="34" charset="-120"/>
                <a:ea typeface="微軟正黑體" panose="020B0604030504040204" pitchFamily="34" charset="-120"/>
              </a:rPr>
              <a:t>2Mb)</a:t>
            </a:r>
            <a:endParaRPr lang="zh-TW" altLang="en-US" sz="1600" dirty="0">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131840" y="6304674"/>
            <a:ext cx="3816424" cy="369332"/>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填寫完畢後點選儲存</a:t>
            </a:r>
            <a:endParaRPr lang="zh-TW" altLang="en-US" dirty="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1052736"/>
            <a:ext cx="5565304" cy="5256584"/>
          </a:xfrm>
          <a:prstGeom prst="rect">
            <a:avLst/>
          </a:prstGeom>
        </p:spPr>
      </p:pic>
      <p:sp>
        <p:nvSpPr>
          <p:cNvPr id="8" name="矩形 7"/>
          <p:cNvSpPr/>
          <p:nvPr/>
        </p:nvSpPr>
        <p:spPr>
          <a:xfrm>
            <a:off x="3275856" y="5733256"/>
            <a:ext cx="5760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991949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06090"/>
          </a:xfrm>
        </p:spPr>
        <p:txBody>
          <a:bodyPr>
            <a:normAutofit fontScale="90000"/>
          </a:bodyPr>
          <a:lstStyle/>
          <a:p>
            <a:r>
              <a:rPr lang="zh-TW" altLang="en-US" dirty="0" smtClean="0">
                <a:latin typeface="微軟正黑體" panose="020B0604030504040204" pitchFamily="34" charset="-120"/>
                <a:ea typeface="微軟正黑體" panose="020B0604030504040204" pitchFamily="34" charset="-120"/>
              </a:rPr>
              <a:t>線上報名</a:t>
            </a:r>
            <a:endParaRPr lang="zh-TW" altLang="en-US"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pic>
        <p:nvPicPr>
          <p:cNvPr id="513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2125977"/>
            <a:ext cx="6543675" cy="2640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文字方塊 6"/>
          <p:cNvSpPr txBox="1"/>
          <p:nvPr/>
        </p:nvSpPr>
        <p:spPr>
          <a:xfrm>
            <a:off x="107504" y="2420888"/>
            <a:ext cx="2304256" cy="3139321"/>
          </a:xfrm>
          <a:prstGeom prst="rect">
            <a:avLst/>
          </a:prstGeom>
          <a:noFill/>
        </p:spPr>
        <p:txBody>
          <a:bodyPr wrap="square" rtlCol="0">
            <a:spAutoFit/>
          </a:bodyPr>
          <a:lstStyle/>
          <a:p>
            <a:r>
              <a:rPr lang="en-US" altLang="zh-TW" dirty="0" smtClean="0">
                <a:latin typeface="微軟正黑體" panose="020B0604030504040204" pitchFamily="34" charset="-120"/>
                <a:ea typeface="微軟正黑體" panose="020B0604030504040204" pitchFamily="34" charset="-120"/>
              </a:rPr>
              <a:t>1.</a:t>
            </a:r>
            <a:r>
              <a:rPr lang="zh-TW" altLang="en-US" dirty="0" smtClean="0">
                <a:latin typeface="微軟正黑體" panose="020B0604030504040204" pitchFamily="34" charset="-120"/>
                <a:ea typeface="微軟正黑體" panose="020B0604030504040204" pitchFamily="34" charset="-120"/>
              </a:rPr>
              <a:t>完成作品表</a:t>
            </a:r>
            <a:r>
              <a:rPr lang="zh-TW" altLang="en-US" dirty="0">
                <a:latin typeface="微軟正黑體" panose="020B0604030504040204" pitchFamily="34" charset="-120"/>
                <a:ea typeface="微軟正黑體" panose="020B0604030504040204" pitchFamily="34" charset="-120"/>
              </a:rPr>
              <a:t>單</a:t>
            </a:r>
            <a:r>
              <a:rPr lang="zh-TW" altLang="en-US" dirty="0" smtClean="0">
                <a:latin typeface="微軟正黑體" panose="020B0604030504040204" pitchFamily="34" charset="-120"/>
                <a:ea typeface="微軟正黑體" panose="020B0604030504040204" pitchFamily="34" charset="-120"/>
              </a:rPr>
              <a:t>後，可點選</a:t>
            </a:r>
            <a:r>
              <a:rPr lang="en-US" altLang="zh-TW" dirty="0" smtClean="0">
                <a:latin typeface="微軟正黑體" panose="020B0604030504040204" pitchFamily="34" charset="-120"/>
                <a:ea typeface="微軟正黑體" panose="020B0604030504040204" pitchFamily="34" charset="-120"/>
              </a:rPr>
              <a:t>Edit</a:t>
            </a:r>
            <a:r>
              <a:rPr lang="zh-TW" altLang="en-US" dirty="0" smtClean="0">
                <a:latin typeface="微軟正黑體" panose="020B0604030504040204" pitchFamily="34" charset="-120"/>
                <a:ea typeface="微軟正黑體" panose="020B0604030504040204" pitchFamily="34" charset="-120"/>
              </a:rPr>
              <a:t>進行修正</a:t>
            </a:r>
            <a:r>
              <a:rPr lang="en-US" altLang="zh-TW" dirty="0" smtClean="0">
                <a:latin typeface="微軟正黑體" panose="020B0604030504040204" pitchFamily="34" charset="-120"/>
                <a:ea typeface="微軟正黑體" panose="020B0604030504040204" pitchFamily="34" charset="-120"/>
              </a:rPr>
              <a:t>2.</a:t>
            </a:r>
            <a:r>
              <a:rPr lang="zh-TW" altLang="en-US" dirty="0" smtClean="0">
                <a:latin typeface="微軟正黑體" panose="020B0604030504040204" pitchFamily="34" charset="-120"/>
                <a:ea typeface="微軟正黑體" panose="020B0604030504040204" pitchFamily="34" charset="-120"/>
              </a:rPr>
              <a:t>若需刪除則點選</a:t>
            </a:r>
            <a:r>
              <a:rPr lang="en-US" altLang="zh-TW" dirty="0" smtClean="0">
                <a:latin typeface="微軟正黑體" panose="020B0604030504040204" pitchFamily="34" charset="-120"/>
                <a:ea typeface="微軟正黑體" panose="020B0604030504040204" pitchFamily="34" charset="-120"/>
              </a:rPr>
              <a:t>Delete</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3.</a:t>
            </a:r>
            <a:r>
              <a:rPr lang="zh-TW" altLang="en-US" dirty="0" smtClean="0">
                <a:latin typeface="微軟正黑體" panose="020B0604030504040204" pitchFamily="34" charset="-120"/>
                <a:ea typeface="微軟正黑體" panose="020B0604030504040204" pitchFamily="34" charset="-120"/>
              </a:rPr>
              <a:t>在確認作品資料無誤後，請確認參賽作品之勾選。</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4.</a:t>
            </a:r>
            <a:r>
              <a:rPr lang="zh-TW" altLang="en-US" dirty="0" smtClean="0">
                <a:latin typeface="微軟正黑體" panose="020B0604030504040204" pitchFamily="34" charset="-120"/>
                <a:ea typeface="微軟正黑體" panose="020B0604030504040204" pitchFamily="34" charset="-120"/>
              </a:rPr>
              <a:t>並提交作品，完成所有報名程序。</a:t>
            </a:r>
            <a:endParaRPr lang="en-US" altLang="zh-TW" dirty="0" smtClean="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7884368" y="2942947"/>
            <a:ext cx="288032" cy="338554"/>
          </a:xfrm>
          <a:prstGeom prst="rect">
            <a:avLst/>
          </a:prstGeom>
          <a:noFill/>
        </p:spPr>
        <p:txBody>
          <a:bodyPr wrap="square" rtlCol="0">
            <a:spAutoFit/>
          </a:bodyPr>
          <a:lstStyle/>
          <a:p>
            <a:r>
              <a:rPr lang="en-US" altLang="zh-TW" sz="1600" dirty="0" smtClean="0">
                <a:solidFill>
                  <a:srgbClr val="FF0000"/>
                </a:solidFill>
              </a:rPr>
              <a:t>1.</a:t>
            </a:r>
            <a:endParaRPr lang="zh-TW" altLang="en-US" sz="1600" dirty="0">
              <a:solidFill>
                <a:srgbClr val="FF0000"/>
              </a:solidFill>
            </a:endParaRPr>
          </a:p>
        </p:txBody>
      </p:sp>
      <p:sp>
        <p:nvSpPr>
          <p:cNvPr id="9" name="文字方塊 8"/>
          <p:cNvSpPr txBox="1"/>
          <p:nvPr/>
        </p:nvSpPr>
        <p:spPr>
          <a:xfrm>
            <a:off x="8316416" y="2942947"/>
            <a:ext cx="360040" cy="338554"/>
          </a:xfrm>
          <a:prstGeom prst="rect">
            <a:avLst/>
          </a:prstGeom>
          <a:noFill/>
        </p:spPr>
        <p:txBody>
          <a:bodyPr wrap="square" rtlCol="0">
            <a:spAutoFit/>
          </a:bodyPr>
          <a:lstStyle/>
          <a:p>
            <a:r>
              <a:rPr lang="en-US" altLang="zh-TW" sz="1600" dirty="0" smtClean="0">
                <a:solidFill>
                  <a:srgbClr val="FF0000"/>
                </a:solidFill>
              </a:rPr>
              <a:t>2.</a:t>
            </a:r>
            <a:endParaRPr lang="zh-TW" altLang="en-US" sz="1600" dirty="0">
              <a:solidFill>
                <a:srgbClr val="FF0000"/>
              </a:solidFill>
            </a:endParaRPr>
          </a:p>
        </p:txBody>
      </p:sp>
      <p:sp>
        <p:nvSpPr>
          <p:cNvPr id="10" name="矩形 9"/>
          <p:cNvSpPr/>
          <p:nvPr/>
        </p:nvSpPr>
        <p:spPr>
          <a:xfrm>
            <a:off x="2668825" y="3112224"/>
            <a:ext cx="360040" cy="532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p:nvPr/>
        </p:nvSpPr>
        <p:spPr>
          <a:xfrm>
            <a:off x="2992861" y="2844977"/>
            <a:ext cx="2016224" cy="369332"/>
          </a:xfrm>
          <a:prstGeom prst="rect">
            <a:avLst/>
          </a:prstGeom>
          <a:noFill/>
        </p:spPr>
        <p:txBody>
          <a:bodyPr wrap="square" rtlCol="0">
            <a:spAutoFit/>
          </a:bodyPr>
          <a:lstStyle/>
          <a:p>
            <a:r>
              <a:rPr lang="en-US" altLang="zh-TW" dirty="0" smtClean="0">
                <a:solidFill>
                  <a:srgbClr val="FF0000"/>
                </a:solidFill>
                <a:latin typeface="微軟正黑體" panose="020B0604030504040204" pitchFamily="34" charset="-120"/>
                <a:ea typeface="微軟正黑體" panose="020B0604030504040204" pitchFamily="34" charset="-120"/>
              </a:rPr>
              <a:t>3.</a:t>
            </a:r>
            <a:r>
              <a:rPr lang="zh-TW" altLang="en-US" dirty="0" smtClean="0">
                <a:solidFill>
                  <a:srgbClr val="FF0000"/>
                </a:solidFill>
                <a:latin typeface="微軟正黑體" panose="020B0604030504040204" pitchFamily="34" charset="-120"/>
                <a:ea typeface="微軟正黑體" panose="020B0604030504040204" pitchFamily="34" charset="-120"/>
              </a:rPr>
              <a:t>確認後進行點選</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2483768" y="4077072"/>
            <a:ext cx="338437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5580112" y="4530594"/>
            <a:ext cx="2799259" cy="923330"/>
          </a:xfrm>
          <a:prstGeom prst="rect">
            <a:avLst/>
          </a:prstGeom>
          <a:noFill/>
        </p:spPr>
        <p:txBody>
          <a:bodyPr wrap="square" rtlCol="0">
            <a:spAutoFit/>
          </a:bodyPr>
          <a:lstStyle/>
          <a:p>
            <a:r>
              <a:rPr lang="en-US" altLang="zh-TW" dirty="0" smtClean="0">
                <a:solidFill>
                  <a:srgbClr val="FF0000"/>
                </a:solidFill>
                <a:latin typeface="微軟正黑體" panose="020B0604030504040204" pitchFamily="34" charset="-120"/>
                <a:ea typeface="微軟正黑體" panose="020B0604030504040204" pitchFamily="34" charset="-120"/>
              </a:rPr>
              <a:t>4.</a:t>
            </a:r>
            <a:r>
              <a:rPr lang="zh-TW" altLang="en-US" dirty="0" smtClean="0">
                <a:solidFill>
                  <a:srgbClr val="FF0000"/>
                </a:solidFill>
                <a:latin typeface="微軟正黑體" panose="020B0604030504040204" pitchFamily="34" charset="-120"/>
                <a:ea typeface="微軟正黑體" panose="020B0604030504040204" pitchFamily="34" charset="-120"/>
              </a:rPr>
              <a:t>確認無誤並勾選作品後進行提交，一旦提交將無法再做任何修正。</a:t>
            </a:r>
            <a:endParaRPr lang="en-US" altLang="zh-TW" dirty="0" smtClean="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55015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960" y="1988840"/>
            <a:ext cx="4104457" cy="3073707"/>
          </a:xfrm>
          <a:prstGeom prst="rect">
            <a:avLst/>
          </a:prstGeom>
        </p:spPr>
      </p:pic>
      <p:pic>
        <p:nvPicPr>
          <p:cNvPr id="5" name="圖片 4"/>
          <p:cNvPicPr/>
          <p:nvPr/>
        </p:nvPicPr>
        <p:blipFill>
          <a:blip r:embed="rId3"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6" name="標題 1"/>
          <p:cNvSpPr>
            <a:spLocks noGrp="1"/>
          </p:cNvSpPr>
          <p:nvPr>
            <p:ph type="title"/>
          </p:nvPr>
        </p:nvSpPr>
        <p:spPr>
          <a:xfrm>
            <a:off x="457200" y="274638"/>
            <a:ext cx="8229600" cy="706090"/>
          </a:xfrm>
        </p:spPr>
        <p:txBody>
          <a:bodyPr>
            <a:normAutofit fontScale="90000"/>
          </a:bodyPr>
          <a:lstStyle/>
          <a:p>
            <a:r>
              <a:rPr lang="zh-TW" altLang="en-US" dirty="0" smtClean="0">
                <a:latin typeface="微軟正黑體" panose="020B0604030504040204" pitchFamily="34" charset="-120"/>
                <a:ea typeface="微軟正黑體" panose="020B0604030504040204" pitchFamily="34" charset="-120"/>
              </a:rPr>
              <a:t>線上報名</a:t>
            </a:r>
            <a:endParaRPr lang="zh-TW" altLang="en-US"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395536" y="2420888"/>
            <a:ext cx="3240360" cy="923330"/>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作品提交後將會出現詢問是否提交作品，請點選</a:t>
            </a:r>
            <a:r>
              <a:rPr lang="en-US" altLang="zh-TW" dirty="0" smtClean="0">
                <a:latin typeface="微軟正黑體" panose="020B0604030504040204" pitchFamily="34" charset="-120"/>
                <a:ea typeface="微軟正黑體" panose="020B0604030504040204" pitchFamily="34" charset="-120"/>
              </a:rPr>
              <a:t>Proceed to pay</a:t>
            </a:r>
            <a:r>
              <a:rPr lang="zh-TW" altLang="en-US" dirty="0" smtClean="0">
                <a:latin typeface="微軟正黑體" panose="020B0604030504040204" pitchFamily="34" charset="-120"/>
                <a:ea typeface="微軟正黑體" panose="020B0604030504040204" pitchFamily="34" charset="-120"/>
              </a:rPr>
              <a:t>進行付款程序。</a:t>
            </a:r>
            <a:endParaRPr lang="en-US" altLang="zh-TW" dirty="0" smtClean="0">
              <a:latin typeface="微軟正黑體" panose="020B0604030504040204" pitchFamily="34" charset="-120"/>
              <a:ea typeface="微軟正黑體" panose="020B0604030504040204" pitchFamily="34" charset="-120"/>
            </a:endParaRPr>
          </a:p>
        </p:txBody>
      </p:sp>
      <p:sp>
        <p:nvSpPr>
          <p:cNvPr id="8" name="矩形 7"/>
          <p:cNvSpPr/>
          <p:nvPr/>
        </p:nvSpPr>
        <p:spPr>
          <a:xfrm>
            <a:off x="6264188" y="3717032"/>
            <a:ext cx="111612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0049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95959"/>
            <a:ext cx="8229600" cy="1143000"/>
          </a:xfrm>
        </p:spPr>
        <p:txBody>
          <a:bodyPr>
            <a:normAutofit/>
          </a:bodyPr>
          <a:lstStyle/>
          <a:p>
            <a:r>
              <a:rPr lang="zh-TW" altLang="en-US" sz="4000" dirty="0" smtClean="0">
                <a:latin typeface="微軟正黑體" panose="020B0604030504040204" pitchFamily="34" charset="-120"/>
                <a:ea typeface="微軟正黑體" panose="020B0604030504040204" pitchFamily="34" charset="-120"/>
              </a:rPr>
              <a:t>線上報名</a:t>
            </a:r>
            <a:endParaRPr lang="zh-TW" altLang="en-US" sz="40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5" name="文字方塊 4"/>
          <p:cNvSpPr txBox="1"/>
          <p:nvPr/>
        </p:nvSpPr>
        <p:spPr>
          <a:xfrm>
            <a:off x="353594" y="2420888"/>
            <a:ext cx="2736304" cy="2862322"/>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作品確認提交後，頁面將顯示作品繳費方式選擇，請先勾選活動辦法注意事項同意書再點選信用卡付費</a:t>
            </a:r>
            <a:r>
              <a:rPr lang="en-US" altLang="zh-TW" dirty="0" smtClean="0">
                <a:latin typeface="微軟正黑體" panose="020B0604030504040204" pitchFamily="34" charset="-120"/>
                <a:ea typeface="微軟正黑體" panose="020B0604030504040204" pitchFamily="34" charset="-120"/>
              </a:rPr>
              <a:t>Visa/</a:t>
            </a:r>
            <a:r>
              <a:rPr lang="en-US" altLang="zh-TW" dirty="0" err="1" smtClean="0">
                <a:latin typeface="微軟正黑體" panose="020B0604030504040204" pitchFamily="34" charset="-120"/>
                <a:ea typeface="微軟正黑體" panose="020B0604030504040204" pitchFamily="34" charset="-120"/>
              </a:rPr>
              <a:t>Mastercard</a:t>
            </a:r>
            <a:r>
              <a:rPr lang="zh-TW" altLang="en-US" dirty="0" smtClean="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smtClean="0">
                <a:solidFill>
                  <a:srgbClr val="FF0000"/>
                </a:solidFill>
                <a:latin typeface="微軟正黑體" panose="020B0604030504040204" pitchFamily="34" charset="-120"/>
                <a:ea typeface="微軟正黑體" panose="020B0604030504040204" pitchFamily="34" charset="-120"/>
              </a:rPr>
              <a:t>獲校內補助作品，請一律攜帶筆電至發明中心進行付款程序。</a:t>
            </a:r>
            <a:endParaRPr lang="en-US" altLang="zh-TW" b="1" dirty="0" smtClean="0">
              <a:solidFill>
                <a:srgbClr val="FF0000"/>
              </a:solidFill>
              <a:latin typeface="微軟正黑體" panose="020B0604030504040204" pitchFamily="34" charset="-120"/>
              <a:ea typeface="微軟正黑體" panose="020B0604030504040204" pitchFamily="34" charset="-120"/>
            </a:endParaRPr>
          </a:p>
          <a:p>
            <a:endParaRPr lang="zh-TW" altLang="en-US" dirty="0"/>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188" y="1277574"/>
            <a:ext cx="5383033" cy="4540195"/>
          </a:xfrm>
          <a:prstGeom prst="rect">
            <a:avLst/>
          </a:prstGeom>
        </p:spPr>
      </p:pic>
      <p:sp>
        <p:nvSpPr>
          <p:cNvPr id="6" name="文字方塊 5"/>
          <p:cNvSpPr txBox="1"/>
          <p:nvPr/>
        </p:nvSpPr>
        <p:spPr>
          <a:xfrm>
            <a:off x="3435188" y="3717032"/>
            <a:ext cx="359394" cy="369332"/>
          </a:xfrm>
          <a:prstGeom prst="rect">
            <a:avLst/>
          </a:prstGeom>
          <a:noFill/>
        </p:spPr>
        <p:txBody>
          <a:bodyPr wrap="none" rtlCol="0">
            <a:spAutoFit/>
          </a:bodyPr>
          <a:lstStyle/>
          <a:p>
            <a:r>
              <a:rPr lang="en-US" altLang="zh-TW" b="1" dirty="0" smtClean="0">
                <a:solidFill>
                  <a:srgbClr val="FF0000"/>
                </a:solidFill>
              </a:rPr>
              <a:t>1.</a:t>
            </a:r>
            <a:endParaRPr lang="zh-TW" altLang="en-US" b="1" dirty="0">
              <a:solidFill>
                <a:srgbClr val="FF0000"/>
              </a:solidFill>
            </a:endParaRPr>
          </a:p>
        </p:txBody>
      </p:sp>
      <p:sp>
        <p:nvSpPr>
          <p:cNvPr id="11" name="矩形 10"/>
          <p:cNvSpPr/>
          <p:nvPr/>
        </p:nvSpPr>
        <p:spPr>
          <a:xfrm>
            <a:off x="3698818" y="4581128"/>
            <a:ext cx="1533179"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3375479" y="4643844"/>
            <a:ext cx="359394" cy="369332"/>
          </a:xfrm>
          <a:prstGeom prst="rect">
            <a:avLst/>
          </a:prstGeom>
          <a:noFill/>
        </p:spPr>
        <p:txBody>
          <a:bodyPr wrap="none" rtlCol="0">
            <a:spAutoFit/>
          </a:bodyPr>
          <a:lstStyle/>
          <a:p>
            <a:r>
              <a:rPr lang="en-US" altLang="zh-TW" b="1" dirty="0" smtClean="0">
                <a:solidFill>
                  <a:srgbClr val="FF0000"/>
                </a:solidFill>
              </a:rPr>
              <a:t>2.</a:t>
            </a:r>
            <a:endParaRPr lang="zh-TW" altLang="en-US" b="1" dirty="0">
              <a:solidFill>
                <a:srgbClr val="FF0000"/>
              </a:solidFill>
            </a:endParaRPr>
          </a:p>
        </p:txBody>
      </p:sp>
    </p:spTree>
    <p:extLst>
      <p:ext uri="{BB962C8B-B14F-4D97-AF65-F5344CB8AC3E}">
        <p14:creationId xmlns:p14="http://schemas.microsoft.com/office/powerpoint/2010/main" val="2151238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870" y="57344"/>
            <a:ext cx="8229600" cy="1143000"/>
          </a:xfrm>
        </p:spPr>
        <p:txBody>
          <a:bodyPr>
            <a:normAutofit/>
          </a:bodyPr>
          <a:lstStyle/>
          <a:p>
            <a:r>
              <a:rPr lang="zh-TW" altLang="en-US" sz="4000" dirty="0" smtClean="0">
                <a:latin typeface="微軟正黑體" panose="020B0604030504040204" pitchFamily="34" charset="-120"/>
                <a:ea typeface="微軟正黑體" panose="020B0604030504040204" pitchFamily="34" charset="-120"/>
              </a:rPr>
              <a:t>線上報名</a:t>
            </a:r>
            <a:endParaRPr lang="zh-TW" altLang="en-US" sz="4000" dirty="0">
              <a:latin typeface="微軟正黑體" panose="020B0604030504040204" pitchFamily="34" charset="-120"/>
              <a:ea typeface="微軟正黑體" panose="020B0604030504040204" pitchFamily="34" charset="-12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542539"/>
            <a:ext cx="4794250" cy="2326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字方塊 3"/>
          <p:cNvSpPr txBox="1"/>
          <p:nvPr/>
        </p:nvSpPr>
        <p:spPr>
          <a:xfrm>
            <a:off x="741847" y="3035970"/>
            <a:ext cx="2304256" cy="646331"/>
          </a:xfrm>
          <a:prstGeom prst="rect">
            <a:avLst/>
          </a:prstGeom>
          <a:noFill/>
        </p:spPr>
        <p:txBody>
          <a:bodyPr wrap="square" rtlCol="0">
            <a:spAutoFit/>
          </a:bodyPr>
          <a:lstStyle/>
          <a:p>
            <a:r>
              <a:rPr lang="zh-TW" altLang="en-US" dirty="0" smtClean="0">
                <a:latin typeface="微軟正黑體" panose="020B0604030504040204" pitchFamily="34" charset="-120"/>
                <a:ea typeface="微軟正黑體" panose="020B0604030504040204" pitchFamily="34" charset="-120"/>
              </a:rPr>
              <a:t>作品若報名成功後將收到此訊息。</a:t>
            </a:r>
            <a:endParaRPr lang="zh-TW" altLang="en-US" dirty="0">
              <a:latin typeface="微軟正黑體" panose="020B0604030504040204" pitchFamily="34" charset="-120"/>
              <a:ea typeface="微軟正黑體" panose="020B0604030504040204" pitchFamily="34" charset="-120"/>
            </a:endParaRPr>
          </a:p>
        </p:txBody>
      </p:sp>
      <p:pic>
        <p:nvPicPr>
          <p:cNvPr id="6" name="圖片 5"/>
          <p:cNvPicPr/>
          <p:nvPr/>
        </p:nvPicPr>
        <p:blipFill>
          <a:blip r:embed="rId3" cstate="print"/>
          <a:srcRect l="1264" t="20542" r="89887" b="64108"/>
          <a:stretch>
            <a:fillRect/>
          </a:stretch>
        </p:blipFill>
        <p:spPr bwMode="auto">
          <a:xfrm>
            <a:off x="107504" y="57344"/>
            <a:ext cx="720080" cy="995392"/>
          </a:xfrm>
          <a:prstGeom prst="rect">
            <a:avLst/>
          </a:prstGeom>
          <a:noFill/>
          <a:ln w="9525">
            <a:noFill/>
            <a:miter lim="800000"/>
            <a:headEnd/>
            <a:tailEnd/>
          </a:ln>
        </p:spPr>
      </p:pic>
    </p:spTree>
    <p:extLst>
      <p:ext uri="{BB962C8B-B14F-4D97-AF65-F5344CB8AC3E}">
        <p14:creationId xmlns:p14="http://schemas.microsoft.com/office/powerpoint/2010/main" val="3842624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16632"/>
            <a:ext cx="8229600" cy="1143000"/>
          </a:xfrm>
        </p:spPr>
        <p:txBody>
          <a:bodyPr>
            <a:normAutofit/>
          </a:bodyPr>
          <a:lstStyle/>
          <a:p>
            <a:r>
              <a:rPr lang="zh-TW" altLang="en-US" sz="4000" dirty="0" smtClean="0">
                <a:latin typeface="微軟正黑體" panose="020B0604030504040204" pitchFamily="34" charset="-120"/>
                <a:ea typeface="微軟正黑體" panose="020B0604030504040204" pitchFamily="34" charset="-120"/>
              </a:rPr>
              <a:t>線上報名</a:t>
            </a:r>
            <a:endParaRPr lang="zh-TW" altLang="en-US" sz="4000" dirty="0">
              <a:latin typeface="微軟正黑體" panose="020B0604030504040204" pitchFamily="34" charset="-120"/>
              <a:ea typeface="微軟正黑體" panose="020B0604030504040204" pitchFamily="34" charset="-120"/>
            </a:endParaRPr>
          </a:p>
        </p:txBody>
      </p:sp>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916832"/>
            <a:ext cx="5582909" cy="39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90836" y="2996952"/>
            <a:ext cx="3905100" cy="3170099"/>
          </a:xfrm>
          <a:prstGeom prst="rect">
            <a:avLst/>
          </a:prstGeom>
          <a:noFill/>
        </p:spPr>
        <p:txBody>
          <a:bodyPr wrap="square" rtlCol="0">
            <a:spAutoFit/>
          </a:bodyPr>
          <a:lstStyle/>
          <a:p>
            <a:r>
              <a:rPr lang="zh-TW" altLang="en-US" sz="2000" dirty="0" smtClean="0">
                <a:latin typeface="微軟正黑體" panose="020B0604030504040204" pitchFamily="34" charset="-120"/>
                <a:ea typeface="微軟正黑體" panose="020B0604030504040204" pitchFamily="34" charset="-120"/>
              </a:rPr>
              <a:t>在報名成功後，官方系統將依據所填寫的信箱寄送報名成功信件作通知，請與中心做確認後並繳交相關作品資訊才算完成</a:t>
            </a:r>
            <a:endParaRPr lang="en-US" altLang="zh-TW" sz="2000" dirty="0" smtClean="0">
              <a:latin typeface="微軟正黑體" panose="020B0604030504040204" pitchFamily="34" charset="-120"/>
              <a:ea typeface="微軟正黑體" panose="020B0604030504040204" pitchFamily="34" charset="-120"/>
            </a:endParaRPr>
          </a:p>
          <a:p>
            <a:r>
              <a:rPr lang="en-US" altLang="zh-TW" sz="2000" b="1" dirty="0" smtClean="0">
                <a:solidFill>
                  <a:srgbClr val="FF0000"/>
                </a:solidFill>
                <a:latin typeface="微軟正黑體" panose="020B0604030504040204" pitchFamily="34" charset="-120"/>
                <a:ea typeface="微軟正黑體" panose="020B0604030504040204" pitchFamily="34" charset="-120"/>
              </a:rPr>
              <a:t>(</a:t>
            </a:r>
            <a:r>
              <a:rPr lang="zh-TW" altLang="en-US" sz="2000" b="1" dirty="0" smtClean="0">
                <a:solidFill>
                  <a:srgbClr val="FF0000"/>
                </a:solidFill>
                <a:latin typeface="微軟正黑體" panose="020B0604030504040204" pitchFamily="34" charset="-120"/>
                <a:ea typeface="微軟正黑體" panose="020B0604030504040204" pitchFamily="34" charset="-120"/>
              </a:rPr>
              <a:t>於</a:t>
            </a:r>
            <a:r>
              <a:rPr lang="en-US" altLang="zh-TW" sz="2000" b="1" dirty="0" smtClean="0">
                <a:solidFill>
                  <a:srgbClr val="FF0000"/>
                </a:solidFill>
                <a:latin typeface="微軟正黑體" panose="020B0604030504040204" pitchFamily="34" charset="-120"/>
                <a:ea typeface="微軟正黑體" panose="020B0604030504040204" pitchFamily="34" charset="-120"/>
              </a:rPr>
              <a:t>105</a:t>
            </a:r>
            <a:r>
              <a:rPr lang="zh-TW" altLang="en-US" sz="2000" b="1" dirty="0" smtClean="0">
                <a:solidFill>
                  <a:srgbClr val="FF0000"/>
                </a:solidFill>
                <a:latin typeface="微軟正黑體" panose="020B0604030504040204" pitchFamily="34" charset="-120"/>
                <a:ea typeface="微軟正黑體" panose="020B0604030504040204" pitchFamily="34" charset="-120"/>
              </a:rPr>
              <a:t>年</a:t>
            </a:r>
            <a:r>
              <a:rPr lang="en-US" altLang="zh-TW" sz="2000" b="1" dirty="0" smtClean="0">
                <a:solidFill>
                  <a:srgbClr val="FF0000"/>
                </a:solidFill>
                <a:latin typeface="微軟正黑體" panose="020B0604030504040204" pitchFamily="34" charset="-120"/>
                <a:ea typeface="微軟正黑體" panose="020B0604030504040204" pitchFamily="34" charset="-120"/>
              </a:rPr>
              <a:t>3</a:t>
            </a:r>
            <a:r>
              <a:rPr lang="zh-TW" altLang="en-US" sz="2000" b="1" dirty="0" smtClean="0">
                <a:solidFill>
                  <a:srgbClr val="FF0000"/>
                </a:solidFill>
                <a:latin typeface="微軟正黑體" panose="020B0604030504040204" pitchFamily="34" charset="-120"/>
                <a:ea typeface="微軟正黑體" panose="020B0604030504040204" pitchFamily="34" charset="-120"/>
              </a:rPr>
              <a:t>月</a:t>
            </a:r>
            <a:r>
              <a:rPr lang="en-US" altLang="zh-TW" sz="2000" b="1" dirty="0" smtClean="0">
                <a:solidFill>
                  <a:srgbClr val="FF0000"/>
                </a:solidFill>
                <a:latin typeface="微軟正黑體" panose="020B0604030504040204" pitchFamily="34" charset="-120"/>
                <a:ea typeface="微軟正黑體" panose="020B0604030504040204" pitchFamily="34" charset="-120"/>
              </a:rPr>
              <a:t>9</a:t>
            </a:r>
            <a:r>
              <a:rPr lang="zh-TW" altLang="en-US" sz="2000" b="1" dirty="0" smtClean="0">
                <a:solidFill>
                  <a:srgbClr val="FF0000"/>
                </a:solidFill>
                <a:latin typeface="微軟正黑體" panose="020B0604030504040204" pitchFamily="34" charset="-120"/>
                <a:ea typeface="微軟正黑體" panose="020B0604030504040204" pitchFamily="34" charset="-120"/>
              </a:rPr>
              <a:t>日中午</a:t>
            </a:r>
            <a:r>
              <a:rPr lang="en-US" altLang="zh-TW" sz="2000" b="1" dirty="0" smtClean="0">
                <a:solidFill>
                  <a:srgbClr val="FF0000"/>
                </a:solidFill>
                <a:latin typeface="微軟正黑體" panose="020B0604030504040204" pitchFamily="34" charset="-120"/>
                <a:ea typeface="微軟正黑體" panose="020B0604030504040204" pitchFamily="34" charset="-120"/>
              </a:rPr>
              <a:t>12</a:t>
            </a:r>
            <a:r>
              <a:rPr lang="zh-TW" altLang="en-US" sz="2000" b="1" dirty="0" smtClean="0">
                <a:solidFill>
                  <a:srgbClr val="FF0000"/>
                </a:solidFill>
                <a:latin typeface="微軟正黑體" panose="020B0604030504040204" pitchFamily="34" charset="-120"/>
                <a:ea typeface="微軟正黑體" panose="020B0604030504040204" pitchFamily="34" charset="-120"/>
              </a:rPr>
              <a:t>點前</a:t>
            </a:r>
            <a:r>
              <a:rPr lang="en-US" altLang="zh-TW" sz="2000" b="1" dirty="0" smtClean="0">
                <a:solidFill>
                  <a:srgbClr val="FF0000"/>
                </a:solidFill>
                <a:latin typeface="微軟正黑體" panose="020B0604030504040204" pitchFamily="34" charset="-120"/>
                <a:ea typeface="微軟正黑體" panose="020B0604030504040204" pitchFamily="34" charset="-120"/>
              </a:rPr>
              <a:t>)</a:t>
            </a:r>
          </a:p>
          <a:p>
            <a:endParaRPr lang="en-US" altLang="zh-TW" sz="2000" b="1" dirty="0">
              <a:solidFill>
                <a:srgbClr val="FF0000"/>
              </a:solidFill>
              <a:latin typeface="微軟正黑體" panose="020B0604030504040204" pitchFamily="34" charset="-120"/>
              <a:ea typeface="微軟正黑體" panose="020B0604030504040204" pitchFamily="34" charset="-120"/>
            </a:endParaRPr>
          </a:p>
          <a:p>
            <a:r>
              <a:rPr lang="zh-TW" altLang="en-US" sz="2000" b="1" dirty="0" smtClean="0">
                <a:solidFill>
                  <a:srgbClr val="FF0000"/>
                </a:solidFill>
                <a:latin typeface="微軟正黑體" panose="020B0604030504040204" pitchFamily="34" charset="-120"/>
                <a:ea typeface="微軟正黑體" panose="020B0604030504040204" pitchFamily="34" charset="-120"/>
              </a:rPr>
              <a:t>請注意，所有獲校內補助之作品翻譯，請在獲知入圍後盡速繳交中文簡介，以利中心盡快協助翻譯事項，逾期者視同放棄權益。</a:t>
            </a:r>
            <a:endParaRPr lang="en-US" altLang="zh-TW" sz="2000" b="1"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34518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p:nvPr/>
        </p:nvPicPr>
        <p:blipFill>
          <a:blip r:embed="rId2" cstate="print"/>
          <a:srcRect l="1264" t="20542" r="89887" b="64108"/>
          <a:stretch>
            <a:fillRect/>
          </a:stretch>
        </p:blipFill>
        <p:spPr bwMode="auto">
          <a:xfrm>
            <a:off x="107504" y="57344"/>
            <a:ext cx="720080" cy="995392"/>
          </a:xfrm>
          <a:prstGeom prst="rect">
            <a:avLst/>
          </a:prstGeom>
          <a:noFill/>
          <a:ln w="9525">
            <a:noFill/>
            <a:miter lim="800000"/>
            <a:headEnd/>
            <a:tailEnd/>
          </a:ln>
        </p:spPr>
      </p:pic>
      <p:sp>
        <p:nvSpPr>
          <p:cNvPr id="5" name="文字方塊 4"/>
          <p:cNvSpPr txBox="1"/>
          <p:nvPr/>
        </p:nvSpPr>
        <p:spPr>
          <a:xfrm>
            <a:off x="2483768" y="2780928"/>
            <a:ext cx="4608512" cy="769441"/>
          </a:xfrm>
          <a:prstGeom prst="rect">
            <a:avLst/>
          </a:prstGeom>
          <a:noFill/>
        </p:spPr>
        <p:txBody>
          <a:bodyPr wrap="square" rtlCol="0">
            <a:spAutoFit/>
          </a:bodyPr>
          <a:lstStyle/>
          <a:p>
            <a:pPr algn="ctr"/>
            <a:r>
              <a:rPr lang="zh-TW" altLang="en-US" sz="4400" dirty="0" smtClean="0">
                <a:latin typeface="微軟正黑體" panose="020B0604030504040204" pitchFamily="34" charset="-120"/>
                <a:ea typeface="微軟正黑體" panose="020B0604030504040204" pitchFamily="34" charset="-120"/>
              </a:rPr>
              <a:t>謝 謝 聆 聽 ！</a:t>
            </a:r>
            <a:endParaRPr lang="zh-TW" altLang="en-US" sz="4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4937227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1539</Words>
  <Application>Microsoft Office PowerPoint</Application>
  <PresentationFormat>如螢幕大小 (4:3)</PresentationFormat>
  <Paragraphs>241</Paragraphs>
  <Slides>21</Slides>
  <Notes>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21</vt:i4>
      </vt:variant>
    </vt:vector>
  </HeadingPairs>
  <TitlesOfParts>
    <vt:vector size="29" baseType="lpstr">
      <vt:lpstr>華康黑體 Std W3</vt:lpstr>
      <vt:lpstr>微軟正黑體</vt:lpstr>
      <vt:lpstr>新細明體</vt:lpstr>
      <vt:lpstr>Arial</vt:lpstr>
      <vt:lpstr>Calibri</vt:lpstr>
      <vt:lpstr>Times New Roman</vt:lpstr>
      <vt:lpstr>Wingdings</vt:lpstr>
      <vt:lpstr>Office 佈景主題</vt:lpstr>
      <vt:lpstr>PowerPoint 簡報</vt:lpstr>
      <vt:lpstr>PowerPoint 簡報</vt:lpstr>
      <vt:lpstr>參賽規定</vt:lpstr>
      <vt:lpstr>PowerPoint 簡報</vt:lpstr>
      <vt:lpstr>評審標準</vt:lpstr>
      <vt:lpstr>競賽時程</vt:lpstr>
      <vt:lpstr>競賽類別</vt:lpstr>
      <vt:lpstr>競賽時程</vt:lpstr>
      <vt:lpstr>參賽費用</vt:lpstr>
      <vt:lpstr>截止日期</vt:lpstr>
      <vt:lpstr>PowerPoint 簡報</vt:lpstr>
      <vt:lpstr>線上報名</vt:lpstr>
      <vt:lpstr>線上報名</vt:lpstr>
      <vt:lpstr>線上報名</vt:lpstr>
      <vt:lpstr>線上報名</vt:lpstr>
      <vt:lpstr>線上報名</vt:lpstr>
      <vt:lpstr>線上報名</vt:lpstr>
      <vt:lpstr>線上報名</vt:lpstr>
      <vt:lpstr>線上報名</vt:lpstr>
      <vt:lpstr>線上報名</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asia-6452</dc:creator>
  <cp:lastModifiedBy>USER</cp:lastModifiedBy>
  <cp:revision>56</cp:revision>
  <dcterms:created xsi:type="dcterms:W3CDTF">2012-02-21T09:34:59Z</dcterms:created>
  <dcterms:modified xsi:type="dcterms:W3CDTF">2016-02-03T00:44:56Z</dcterms:modified>
</cp:coreProperties>
</file>